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1"/>
  </p:notesMasterIdLst>
  <p:sldIdLst>
    <p:sldId id="256" r:id="rId2"/>
    <p:sldId id="257" r:id="rId3"/>
    <p:sldId id="308" r:id="rId4"/>
    <p:sldId id="258" r:id="rId5"/>
    <p:sldId id="307" r:id="rId6"/>
    <p:sldId id="259" r:id="rId7"/>
    <p:sldId id="260" r:id="rId8"/>
    <p:sldId id="261" r:id="rId9"/>
    <p:sldId id="262" r:id="rId10"/>
    <p:sldId id="263" r:id="rId11"/>
    <p:sldId id="264" r:id="rId12"/>
    <p:sldId id="265" r:id="rId13"/>
    <p:sldId id="266" r:id="rId14"/>
    <p:sldId id="268" r:id="rId15"/>
    <p:sldId id="277" r:id="rId16"/>
    <p:sldId id="269" r:id="rId17"/>
    <p:sldId id="270" r:id="rId18"/>
    <p:sldId id="271" r:id="rId19"/>
    <p:sldId id="272" r:id="rId20"/>
    <p:sldId id="273" r:id="rId21"/>
    <p:sldId id="274" r:id="rId22"/>
    <p:sldId id="275" r:id="rId23"/>
    <p:sldId id="278" r:id="rId24"/>
    <p:sldId id="279" r:id="rId25"/>
    <p:sldId id="280" r:id="rId26"/>
    <p:sldId id="281" r:id="rId27"/>
    <p:sldId id="304" r:id="rId28"/>
    <p:sldId id="282" r:id="rId29"/>
    <p:sldId id="283" r:id="rId30"/>
    <p:sldId id="284" r:id="rId31"/>
    <p:sldId id="285" r:id="rId32"/>
    <p:sldId id="286" r:id="rId33"/>
    <p:sldId id="305" r:id="rId34"/>
    <p:sldId id="306" r:id="rId35"/>
    <p:sldId id="287" r:id="rId36"/>
    <p:sldId id="288" r:id="rId37"/>
    <p:sldId id="289" r:id="rId38"/>
    <p:sldId id="290" r:id="rId39"/>
    <p:sldId id="291" r:id="rId40"/>
    <p:sldId id="292" r:id="rId41"/>
    <p:sldId id="293" r:id="rId42"/>
    <p:sldId id="294" r:id="rId43"/>
    <p:sldId id="296" r:id="rId44"/>
    <p:sldId id="297" r:id="rId45"/>
    <p:sldId id="317" r:id="rId46"/>
    <p:sldId id="312" r:id="rId47"/>
    <p:sldId id="313" r:id="rId48"/>
    <p:sldId id="298" r:id="rId49"/>
    <p:sldId id="315" r:id="rId50"/>
    <p:sldId id="316" r:id="rId51"/>
    <p:sldId id="314" r:id="rId52"/>
    <p:sldId id="299" r:id="rId53"/>
    <p:sldId id="303" r:id="rId54"/>
    <p:sldId id="300" r:id="rId55"/>
    <p:sldId id="301" r:id="rId56"/>
    <p:sldId id="302" r:id="rId57"/>
    <p:sldId id="309" r:id="rId58"/>
    <p:sldId id="310" r:id="rId59"/>
    <p:sldId id="311" r:id="rId6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755" autoAdjust="0"/>
    <p:restoredTop sz="95244" autoAdjust="0"/>
  </p:normalViewPr>
  <p:slideViewPr>
    <p:cSldViewPr snapToGrid="0">
      <p:cViewPr varScale="1">
        <p:scale>
          <a:sx n="82" d="100"/>
          <a:sy n="82" d="100"/>
        </p:scale>
        <p:origin x="869"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microsoft.com/office/2016/11/relationships/changesInfo" Target="changesInfos/changesInfo1.xml"/><Relationship Id="rId5" Type="http://schemas.openxmlformats.org/officeDocument/2006/relationships/slide" Target="slides/slide4.xml"/><Relationship Id="rId61" Type="http://schemas.openxmlformats.org/officeDocument/2006/relationships/notesMaster" Target="notesMasters/notesMaster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userId="f2dd66771942eed7" providerId="LiveId" clId="{688C23DD-E203-4A8D-AB34-E2DD55B471AA}"/>
    <pc:docChg chg="undo redo custSel addSld delSld modSld sldOrd">
      <pc:chgData name="" userId="f2dd66771942eed7" providerId="LiveId" clId="{688C23DD-E203-4A8D-AB34-E2DD55B471AA}" dt="2022-12-13T15:07:26.477" v="4610" actId="20577"/>
      <pc:docMkLst>
        <pc:docMk/>
      </pc:docMkLst>
      <pc:sldChg chg="modSp">
        <pc:chgData name="" userId="f2dd66771942eed7" providerId="LiveId" clId="{688C23DD-E203-4A8D-AB34-E2DD55B471AA}" dt="2022-12-13T12:03:26.661" v="3993" actId="27636"/>
        <pc:sldMkLst>
          <pc:docMk/>
          <pc:sldMk cId="2329102933" sldId="256"/>
        </pc:sldMkLst>
        <pc:spChg chg="mod">
          <ac:chgData name="" userId="f2dd66771942eed7" providerId="LiveId" clId="{688C23DD-E203-4A8D-AB34-E2DD55B471AA}" dt="2022-12-13T09:36:54.370" v="2792" actId="20577"/>
          <ac:spMkLst>
            <pc:docMk/>
            <pc:sldMk cId="2329102933" sldId="256"/>
            <ac:spMk id="2" creationId="{F5E5ED8C-7169-43FC-8DE2-D2AFB3E70B0A}"/>
          </ac:spMkLst>
        </pc:spChg>
        <pc:spChg chg="mod">
          <ac:chgData name="" userId="f2dd66771942eed7" providerId="LiveId" clId="{688C23DD-E203-4A8D-AB34-E2DD55B471AA}" dt="2022-12-13T12:03:26.661" v="3993" actId="27636"/>
          <ac:spMkLst>
            <pc:docMk/>
            <pc:sldMk cId="2329102933" sldId="256"/>
            <ac:spMk id="3" creationId="{7CB5FB01-7A54-4C81-823F-119AAB4438AA}"/>
          </ac:spMkLst>
        </pc:spChg>
      </pc:sldChg>
      <pc:sldChg chg="modSp">
        <pc:chgData name="" userId="f2dd66771942eed7" providerId="LiveId" clId="{688C23DD-E203-4A8D-AB34-E2DD55B471AA}" dt="2022-12-13T14:56:58.640" v="4248" actId="20577"/>
        <pc:sldMkLst>
          <pc:docMk/>
          <pc:sldMk cId="1522035437" sldId="257"/>
        </pc:sldMkLst>
        <pc:spChg chg="mod">
          <ac:chgData name="" userId="f2dd66771942eed7" providerId="LiveId" clId="{688C23DD-E203-4A8D-AB34-E2DD55B471AA}" dt="2022-12-13T14:56:58.640" v="4248" actId="20577"/>
          <ac:spMkLst>
            <pc:docMk/>
            <pc:sldMk cId="1522035437" sldId="257"/>
            <ac:spMk id="3" creationId="{BAB0954D-FB50-48E1-90ED-F64C35FB94EE}"/>
          </ac:spMkLst>
        </pc:spChg>
      </pc:sldChg>
      <pc:sldChg chg="modSp">
        <pc:chgData name="" userId="f2dd66771942eed7" providerId="LiveId" clId="{688C23DD-E203-4A8D-AB34-E2DD55B471AA}" dt="2022-12-12T14:58:21.760" v="2738" actId="1076"/>
        <pc:sldMkLst>
          <pc:docMk/>
          <pc:sldMk cId="2179874766" sldId="259"/>
        </pc:sldMkLst>
        <pc:spChg chg="mod">
          <ac:chgData name="" userId="f2dd66771942eed7" providerId="LiveId" clId="{688C23DD-E203-4A8D-AB34-E2DD55B471AA}" dt="2022-12-12T14:57:52.251" v="2736" actId="20577"/>
          <ac:spMkLst>
            <pc:docMk/>
            <pc:sldMk cId="2179874766" sldId="259"/>
            <ac:spMk id="3" creationId="{BAB0954D-FB50-48E1-90ED-F64C35FB94EE}"/>
          </ac:spMkLst>
        </pc:spChg>
        <pc:picChg chg="mod">
          <ac:chgData name="" userId="f2dd66771942eed7" providerId="LiveId" clId="{688C23DD-E203-4A8D-AB34-E2DD55B471AA}" dt="2022-12-12T14:58:17.364" v="2737" actId="1076"/>
          <ac:picMkLst>
            <pc:docMk/>
            <pc:sldMk cId="2179874766" sldId="259"/>
            <ac:picMk id="5" creationId="{B3263A54-8DD2-4C6D-A0C2-1F5A4849822D}"/>
          </ac:picMkLst>
        </pc:picChg>
        <pc:picChg chg="mod">
          <ac:chgData name="" userId="f2dd66771942eed7" providerId="LiveId" clId="{688C23DD-E203-4A8D-AB34-E2DD55B471AA}" dt="2022-12-12T14:58:21.760" v="2738" actId="1076"/>
          <ac:picMkLst>
            <pc:docMk/>
            <pc:sldMk cId="2179874766" sldId="259"/>
            <ac:picMk id="1026" creationId="{9354631C-404C-4CF5-8B27-711DA817A273}"/>
          </ac:picMkLst>
        </pc:picChg>
      </pc:sldChg>
      <pc:sldChg chg="addSp delSp modSp">
        <pc:chgData name="" userId="f2dd66771942eed7" providerId="LiveId" clId="{688C23DD-E203-4A8D-AB34-E2DD55B471AA}" dt="2022-12-12T15:04:13.836" v="2751" actId="1076"/>
        <pc:sldMkLst>
          <pc:docMk/>
          <pc:sldMk cId="3475044782" sldId="260"/>
        </pc:sldMkLst>
        <pc:spChg chg="add del mod">
          <ac:chgData name="" userId="f2dd66771942eed7" providerId="LiveId" clId="{688C23DD-E203-4A8D-AB34-E2DD55B471AA}" dt="2022-12-12T15:03:07.607" v="2741"/>
          <ac:spMkLst>
            <pc:docMk/>
            <pc:sldMk cId="3475044782" sldId="260"/>
            <ac:spMk id="4" creationId="{CF8B3D8F-5535-45AF-BF92-39314D3FBC58}"/>
          </ac:spMkLst>
        </pc:spChg>
        <pc:picChg chg="add mod modCrop">
          <ac:chgData name="" userId="f2dd66771942eed7" providerId="LiveId" clId="{688C23DD-E203-4A8D-AB34-E2DD55B471AA}" dt="2022-12-12T15:04:13.836" v="2751" actId="1076"/>
          <ac:picMkLst>
            <pc:docMk/>
            <pc:sldMk cId="3475044782" sldId="260"/>
            <ac:picMk id="5" creationId="{FEBB1FFC-8933-474D-8A88-6EEED156775D}"/>
          </ac:picMkLst>
        </pc:picChg>
        <pc:picChg chg="del">
          <ac:chgData name="" userId="f2dd66771942eed7" providerId="LiveId" clId="{688C23DD-E203-4A8D-AB34-E2DD55B471AA}" dt="2022-12-12T15:03:05.509" v="2740" actId="478"/>
          <ac:picMkLst>
            <pc:docMk/>
            <pc:sldMk cId="3475044782" sldId="260"/>
            <ac:picMk id="6" creationId="{F23B7ED3-B129-453D-9BCD-873281B20694}"/>
          </ac:picMkLst>
        </pc:picChg>
      </pc:sldChg>
      <pc:sldChg chg="modSp">
        <pc:chgData name="" userId="f2dd66771942eed7" providerId="LiveId" clId="{688C23DD-E203-4A8D-AB34-E2DD55B471AA}" dt="2022-12-12T14:59:12.268" v="2739" actId="20577"/>
        <pc:sldMkLst>
          <pc:docMk/>
          <pc:sldMk cId="3056256582" sldId="261"/>
        </pc:sldMkLst>
        <pc:spChg chg="mod">
          <ac:chgData name="" userId="f2dd66771942eed7" providerId="LiveId" clId="{688C23DD-E203-4A8D-AB34-E2DD55B471AA}" dt="2022-12-12T14:59:12.268" v="2739" actId="20577"/>
          <ac:spMkLst>
            <pc:docMk/>
            <pc:sldMk cId="3056256582" sldId="261"/>
            <ac:spMk id="3" creationId="{BAB0954D-FB50-48E1-90ED-F64C35FB94EE}"/>
          </ac:spMkLst>
        </pc:spChg>
      </pc:sldChg>
      <pc:sldChg chg="addSp delSp modSp">
        <pc:chgData name="" userId="f2dd66771942eed7" providerId="LiveId" clId="{688C23DD-E203-4A8D-AB34-E2DD55B471AA}" dt="2022-12-13T15:07:26.477" v="4610" actId="20577"/>
        <pc:sldMkLst>
          <pc:docMk/>
          <pc:sldMk cId="3028324317" sldId="282"/>
        </pc:sldMkLst>
        <pc:spChg chg="mod">
          <ac:chgData name="" userId="f2dd66771942eed7" providerId="LiveId" clId="{688C23DD-E203-4A8D-AB34-E2DD55B471AA}" dt="2022-12-13T15:06:49.796" v="4587" actId="1076"/>
          <ac:spMkLst>
            <pc:docMk/>
            <pc:sldMk cId="3028324317" sldId="282"/>
            <ac:spMk id="3" creationId="{BAB0954D-FB50-48E1-90ED-F64C35FB94EE}"/>
          </ac:spMkLst>
        </pc:spChg>
        <pc:spChg chg="add mod">
          <ac:chgData name="" userId="f2dd66771942eed7" providerId="LiveId" clId="{688C23DD-E203-4A8D-AB34-E2DD55B471AA}" dt="2022-12-13T15:07:26.477" v="4610" actId="20577"/>
          <ac:spMkLst>
            <pc:docMk/>
            <pc:sldMk cId="3028324317" sldId="282"/>
            <ac:spMk id="7" creationId="{DF43EFA3-2B1E-424F-A7AB-219F3C076694}"/>
          </ac:spMkLst>
        </pc:spChg>
        <pc:spChg chg="add del">
          <ac:chgData name="" userId="f2dd66771942eed7" providerId="LiveId" clId="{688C23DD-E203-4A8D-AB34-E2DD55B471AA}" dt="2022-12-13T15:05:50.773" v="4571"/>
          <ac:spMkLst>
            <pc:docMk/>
            <pc:sldMk cId="3028324317" sldId="282"/>
            <ac:spMk id="8" creationId="{6677AE73-1F6A-403E-B592-89155981E892}"/>
          </ac:spMkLst>
        </pc:spChg>
      </pc:sldChg>
      <pc:sldChg chg="modSp">
        <pc:chgData name="" userId="f2dd66771942eed7" providerId="LiveId" clId="{688C23DD-E203-4A8D-AB34-E2DD55B471AA}" dt="2022-12-07T11:29:53.747" v="97" actId="14100"/>
        <pc:sldMkLst>
          <pc:docMk/>
          <pc:sldMk cId="3819876526" sldId="289"/>
        </pc:sldMkLst>
        <pc:spChg chg="mod">
          <ac:chgData name="" userId="f2dd66771942eed7" providerId="LiveId" clId="{688C23DD-E203-4A8D-AB34-E2DD55B471AA}" dt="2022-12-07T11:29:53.747" v="97" actId="14100"/>
          <ac:spMkLst>
            <pc:docMk/>
            <pc:sldMk cId="3819876526" sldId="289"/>
            <ac:spMk id="4" creationId="{EFABC5A8-1198-4E49-8D03-9247ED31A622}"/>
          </ac:spMkLst>
        </pc:spChg>
      </pc:sldChg>
      <pc:sldChg chg="modSp">
        <pc:chgData name="" userId="f2dd66771942eed7" providerId="LiveId" clId="{688C23DD-E203-4A8D-AB34-E2DD55B471AA}" dt="2022-12-07T13:11:56.439" v="382" actId="27636"/>
        <pc:sldMkLst>
          <pc:docMk/>
          <pc:sldMk cId="1316801579" sldId="290"/>
        </pc:sldMkLst>
        <pc:spChg chg="mod">
          <ac:chgData name="" userId="f2dd66771942eed7" providerId="LiveId" clId="{688C23DD-E203-4A8D-AB34-E2DD55B471AA}" dt="2022-12-07T13:11:56.439" v="382" actId="27636"/>
          <ac:spMkLst>
            <pc:docMk/>
            <pc:sldMk cId="1316801579" sldId="290"/>
            <ac:spMk id="4" creationId="{EFABC5A8-1198-4E49-8D03-9247ED31A622}"/>
          </ac:spMkLst>
        </pc:spChg>
      </pc:sldChg>
      <pc:sldChg chg="modSp">
        <pc:chgData name="" userId="f2dd66771942eed7" providerId="LiveId" clId="{688C23DD-E203-4A8D-AB34-E2DD55B471AA}" dt="2022-12-13T14:59:36.801" v="4319" actId="20577"/>
        <pc:sldMkLst>
          <pc:docMk/>
          <pc:sldMk cId="3103326379" sldId="291"/>
        </pc:sldMkLst>
        <pc:spChg chg="mod">
          <ac:chgData name="" userId="f2dd66771942eed7" providerId="LiveId" clId="{688C23DD-E203-4A8D-AB34-E2DD55B471AA}" dt="2022-12-13T14:59:36.801" v="4319" actId="20577"/>
          <ac:spMkLst>
            <pc:docMk/>
            <pc:sldMk cId="3103326379" sldId="291"/>
            <ac:spMk id="3" creationId="{A3B1561E-8C29-41B9-AEDB-2B15D4B48E41}"/>
          </ac:spMkLst>
        </pc:spChg>
        <pc:spChg chg="mod">
          <ac:chgData name="" userId="f2dd66771942eed7" providerId="LiveId" clId="{688C23DD-E203-4A8D-AB34-E2DD55B471AA}" dt="2022-12-07T13:13:55.458" v="497" actId="20577"/>
          <ac:spMkLst>
            <pc:docMk/>
            <pc:sldMk cId="3103326379" sldId="291"/>
            <ac:spMk id="4" creationId="{EFABC5A8-1198-4E49-8D03-9247ED31A622}"/>
          </ac:spMkLst>
        </pc:spChg>
      </pc:sldChg>
      <pc:sldChg chg="modSp">
        <pc:chgData name="" userId="f2dd66771942eed7" providerId="LiveId" clId="{688C23DD-E203-4A8D-AB34-E2DD55B471AA}" dt="2022-12-13T13:35:04.067" v="4165" actId="368"/>
        <pc:sldMkLst>
          <pc:docMk/>
          <pc:sldMk cId="956822570" sldId="292"/>
        </pc:sldMkLst>
        <pc:spChg chg="mod">
          <ac:chgData name="" userId="f2dd66771942eed7" providerId="LiveId" clId="{688C23DD-E203-4A8D-AB34-E2DD55B471AA}" dt="2022-12-13T13:35:04.067" v="4165" actId="368"/>
          <ac:spMkLst>
            <pc:docMk/>
            <pc:sldMk cId="956822570" sldId="292"/>
            <ac:spMk id="4" creationId="{EFABC5A8-1198-4E49-8D03-9247ED31A622}"/>
          </ac:spMkLst>
        </pc:spChg>
      </pc:sldChg>
      <pc:sldChg chg="modSp">
        <pc:chgData name="" userId="f2dd66771942eed7" providerId="LiveId" clId="{688C23DD-E203-4A8D-AB34-E2DD55B471AA}" dt="2022-12-13T14:59:53.946" v="4339" actId="20577"/>
        <pc:sldMkLst>
          <pc:docMk/>
          <pc:sldMk cId="2588885667" sldId="293"/>
        </pc:sldMkLst>
        <pc:spChg chg="mod">
          <ac:chgData name="" userId="f2dd66771942eed7" providerId="LiveId" clId="{688C23DD-E203-4A8D-AB34-E2DD55B471AA}" dt="2022-12-13T14:59:53.946" v="4339" actId="20577"/>
          <ac:spMkLst>
            <pc:docMk/>
            <pc:sldMk cId="2588885667" sldId="293"/>
            <ac:spMk id="4" creationId="{EFABC5A8-1198-4E49-8D03-9247ED31A622}"/>
          </ac:spMkLst>
        </pc:spChg>
      </pc:sldChg>
      <pc:sldChg chg="modSp ord">
        <pc:chgData name="" userId="f2dd66771942eed7" providerId="LiveId" clId="{688C23DD-E203-4A8D-AB34-E2DD55B471AA}" dt="2022-12-13T12:12:00.789" v="4100"/>
        <pc:sldMkLst>
          <pc:docMk/>
          <pc:sldMk cId="1432732052" sldId="294"/>
        </pc:sldMkLst>
        <pc:spChg chg="mod">
          <ac:chgData name="" userId="f2dd66771942eed7" providerId="LiveId" clId="{688C23DD-E203-4A8D-AB34-E2DD55B471AA}" dt="2022-12-07T13:15:50.058" v="517" actId="20577"/>
          <ac:spMkLst>
            <pc:docMk/>
            <pc:sldMk cId="1432732052" sldId="294"/>
            <ac:spMk id="4" creationId="{EFABC5A8-1198-4E49-8D03-9247ED31A622}"/>
          </ac:spMkLst>
        </pc:spChg>
      </pc:sldChg>
      <pc:sldChg chg="modSp ord">
        <pc:chgData name="" userId="f2dd66771942eed7" providerId="LiveId" clId="{688C23DD-E203-4A8D-AB34-E2DD55B471AA}" dt="2022-12-13T13:41:07.195" v="4229" actId="20577"/>
        <pc:sldMkLst>
          <pc:docMk/>
          <pc:sldMk cId="2256326059" sldId="296"/>
        </pc:sldMkLst>
        <pc:spChg chg="mod">
          <ac:chgData name="" userId="f2dd66771942eed7" providerId="LiveId" clId="{688C23DD-E203-4A8D-AB34-E2DD55B471AA}" dt="2022-12-13T13:41:07.195" v="4229" actId="20577"/>
          <ac:spMkLst>
            <pc:docMk/>
            <pc:sldMk cId="2256326059" sldId="296"/>
            <ac:spMk id="4" creationId="{EFABC5A8-1198-4E49-8D03-9247ED31A622}"/>
          </ac:spMkLst>
        </pc:spChg>
      </pc:sldChg>
      <pc:sldChg chg="modSp ord">
        <pc:chgData name="" userId="f2dd66771942eed7" providerId="LiveId" clId="{688C23DD-E203-4A8D-AB34-E2DD55B471AA}" dt="2022-12-13T15:01:35.691" v="4386" actId="20577"/>
        <pc:sldMkLst>
          <pc:docMk/>
          <pc:sldMk cId="1425729282" sldId="297"/>
        </pc:sldMkLst>
        <pc:spChg chg="mod">
          <ac:chgData name="" userId="f2dd66771942eed7" providerId="LiveId" clId="{688C23DD-E203-4A8D-AB34-E2DD55B471AA}" dt="2022-12-13T15:01:35.691" v="4386" actId="20577"/>
          <ac:spMkLst>
            <pc:docMk/>
            <pc:sldMk cId="1425729282" sldId="297"/>
            <ac:spMk id="4" creationId="{EFABC5A8-1198-4E49-8D03-9247ED31A622}"/>
          </ac:spMkLst>
        </pc:spChg>
      </pc:sldChg>
      <pc:sldChg chg="modSp">
        <pc:chgData name="" userId="f2dd66771942eed7" providerId="LiveId" clId="{688C23DD-E203-4A8D-AB34-E2DD55B471AA}" dt="2022-12-13T09:44:06.288" v="2840" actId="20577"/>
        <pc:sldMkLst>
          <pc:docMk/>
          <pc:sldMk cId="2154986249" sldId="298"/>
        </pc:sldMkLst>
        <pc:spChg chg="mod">
          <ac:chgData name="" userId="f2dd66771942eed7" providerId="LiveId" clId="{688C23DD-E203-4A8D-AB34-E2DD55B471AA}" dt="2022-12-13T09:44:06.288" v="2840" actId="20577"/>
          <ac:spMkLst>
            <pc:docMk/>
            <pc:sldMk cId="2154986249" sldId="298"/>
            <ac:spMk id="2" creationId="{63665155-A442-468A-94A3-55BE9CEBFFEF}"/>
          </ac:spMkLst>
        </pc:spChg>
      </pc:sldChg>
      <pc:sldChg chg="modSp">
        <pc:chgData name="" userId="f2dd66771942eed7" providerId="LiveId" clId="{688C23DD-E203-4A8D-AB34-E2DD55B471AA}" dt="2022-12-13T15:02:35.626" v="4489" actId="20577"/>
        <pc:sldMkLst>
          <pc:docMk/>
          <pc:sldMk cId="1783584653" sldId="299"/>
        </pc:sldMkLst>
        <pc:spChg chg="mod">
          <ac:chgData name="" userId="f2dd66771942eed7" providerId="LiveId" clId="{688C23DD-E203-4A8D-AB34-E2DD55B471AA}" dt="2022-12-13T15:02:35.626" v="4489" actId="20577"/>
          <ac:spMkLst>
            <pc:docMk/>
            <pc:sldMk cId="1783584653" sldId="299"/>
            <ac:spMk id="4" creationId="{EFABC5A8-1198-4E49-8D03-9247ED31A622}"/>
          </ac:spMkLst>
        </pc:spChg>
      </pc:sldChg>
      <pc:sldChg chg="modSp">
        <pc:chgData name="" userId="f2dd66771942eed7" providerId="LiveId" clId="{688C23DD-E203-4A8D-AB34-E2DD55B471AA}" dt="2022-12-07T15:38:31.543" v="2731" actId="20577"/>
        <pc:sldMkLst>
          <pc:docMk/>
          <pc:sldMk cId="1837693958" sldId="301"/>
        </pc:sldMkLst>
        <pc:spChg chg="mod">
          <ac:chgData name="" userId="f2dd66771942eed7" providerId="LiveId" clId="{688C23DD-E203-4A8D-AB34-E2DD55B471AA}" dt="2022-12-07T15:38:31.543" v="2731" actId="20577"/>
          <ac:spMkLst>
            <pc:docMk/>
            <pc:sldMk cId="1837693958" sldId="301"/>
            <ac:spMk id="2" creationId="{63665155-A442-468A-94A3-55BE9CEBFFEF}"/>
          </ac:spMkLst>
        </pc:spChg>
      </pc:sldChg>
      <pc:sldChg chg="modSp">
        <pc:chgData name="" userId="f2dd66771942eed7" providerId="LiveId" clId="{688C23DD-E203-4A8D-AB34-E2DD55B471AA}" dt="2022-12-13T15:02:42.265" v="4494" actId="20577"/>
        <pc:sldMkLst>
          <pc:docMk/>
          <pc:sldMk cId="1231219550" sldId="303"/>
        </pc:sldMkLst>
        <pc:spChg chg="mod">
          <ac:chgData name="" userId="f2dd66771942eed7" providerId="LiveId" clId="{688C23DD-E203-4A8D-AB34-E2DD55B471AA}" dt="2022-12-13T15:02:42.265" v="4494" actId="20577"/>
          <ac:spMkLst>
            <pc:docMk/>
            <pc:sldMk cId="1231219550" sldId="303"/>
            <ac:spMk id="4" creationId="{EFABC5A8-1198-4E49-8D03-9247ED31A622}"/>
          </ac:spMkLst>
        </pc:spChg>
      </pc:sldChg>
      <pc:sldChg chg="modSp">
        <pc:chgData name="" userId="f2dd66771942eed7" providerId="LiveId" clId="{688C23DD-E203-4A8D-AB34-E2DD55B471AA}" dt="2022-12-13T14:58:59.053" v="4297" actId="20577"/>
        <pc:sldMkLst>
          <pc:docMk/>
          <pc:sldMk cId="4073936409" sldId="304"/>
        </pc:sldMkLst>
        <pc:spChg chg="mod">
          <ac:chgData name="" userId="f2dd66771942eed7" providerId="LiveId" clId="{688C23DD-E203-4A8D-AB34-E2DD55B471AA}" dt="2022-12-13T14:58:59.053" v="4297" actId="20577"/>
          <ac:spMkLst>
            <pc:docMk/>
            <pc:sldMk cId="4073936409" sldId="304"/>
            <ac:spMk id="3" creationId="{BAB0954D-FB50-48E1-90ED-F64C35FB94EE}"/>
          </ac:spMkLst>
        </pc:spChg>
      </pc:sldChg>
      <pc:sldChg chg="addSp modSp">
        <pc:chgData name="" userId="f2dd66771942eed7" providerId="LiveId" clId="{688C23DD-E203-4A8D-AB34-E2DD55B471AA}" dt="2022-12-13T15:07:19.415" v="4609" actId="20577"/>
        <pc:sldMkLst>
          <pc:docMk/>
          <pc:sldMk cId="1462621754" sldId="305"/>
        </pc:sldMkLst>
        <pc:spChg chg="add mod">
          <ac:chgData name="" userId="f2dd66771942eed7" providerId="LiveId" clId="{688C23DD-E203-4A8D-AB34-E2DD55B471AA}" dt="2022-12-13T15:07:19.415" v="4609" actId="20577"/>
          <ac:spMkLst>
            <pc:docMk/>
            <pc:sldMk cId="1462621754" sldId="305"/>
            <ac:spMk id="5" creationId="{59E7FAFD-0E54-4E73-ACED-73B38DBA1F5D}"/>
          </ac:spMkLst>
        </pc:spChg>
      </pc:sldChg>
      <pc:sldChg chg="modSp">
        <pc:chgData name="" userId="f2dd66771942eed7" providerId="LiveId" clId="{688C23DD-E203-4A8D-AB34-E2DD55B471AA}" dt="2022-12-13T13:07:00.076" v="4164" actId="20577"/>
        <pc:sldMkLst>
          <pc:docMk/>
          <pc:sldMk cId="3878295027" sldId="308"/>
        </pc:sldMkLst>
        <pc:spChg chg="mod">
          <ac:chgData name="" userId="f2dd66771942eed7" providerId="LiveId" clId="{688C23DD-E203-4A8D-AB34-E2DD55B471AA}" dt="2022-12-13T13:07:00.076" v="4164" actId="20577"/>
          <ac:spMkLst>
            <pc:docMk/>
            <pc:sldMk cId="3878295027" sldId="308"/>
            <ac:spMk id="3" creationId="{BAB0954D-FB50-48E1-90ED-F64C35FB94EE}"/>
          </ac:spMkLst>
        </pc:spChg>
      </pc:sldChg>
      <pc:sldChg chg="modSp">
        <pc:chgData name="" userId="f2dd66771942eed7" providerId="LiveId" clId="{688C23DD-E203-4A8D-AB34-E2DD55B471AA}" dt="2022-12-07T15:39:09.452" v="2734" actId="14100"/>
        <pc:sldMkLst>
          <pc:docMk/>
          <pc:sldMk cId="2461622025" sldId="309"/>
        </pc:sldMkLst>
        <pc:spChg chg="mod">
          <ac:chgData name="" userId="f2dd66771942eed7" providerId="LiveId" clId="{688C23DD-E203-4A8D-AB34-E2DD55B471AA}" dt="2022-12-07T14:01:13.423" v="580" actId="20577"/>
          <ac:spMkLst>
            <pc:docMk/>
            <pc:sldMk cId="2461622025" sldId="309"/>
            <ac:spMk id="4" creationId="{EFABC5A8-1198-4E49-8D03-9247ED31A622}"/>
          </ac:spMkLst>
        </pc:spChg>
        <pc:spChg chg="mod">
          <ac:chgData name="" userId="f2dd66771942eed7" providerId="LiveId" clId="{688C23DD-E203-4A8D-AB34-E2DD55B471AA}" dt="2022-12-07T15:39:09.452" v="2734" actId="14100"/>
          <ac:spMkLst>
            <pc:docMk/>
            <pc:sldMk cId="2461622025" sldId="309"/>
            <ac:spMk id="7" creationId="{A62B7ED8-854F-47CA-8397-9F895B866711}"/>
          </ac:spMkLst>
        </pc:spChg>
      </pc:sldChg>
      <pc:sldChg chg="modSp">
        <pc:chgData name="" userId="f2dd66771942eed7" providerId="LiveId" clId="{688C23DD-E203-4A8D-AB34-E2DD55B471AA}" dt="2022-12-13T12:36:51.755" v="4162" actId="20577"/>
        <pc:sldMkLst>
          <pc:docMk/>
          <pc:sldMk cId="678139649" sldId="311"/>
        </pc:sldMkLst>
        <pc:spChg chg="mod">
          <ac:chgData name="" userId="f2dd66771942eed7" providerId="LiveId" clId="{688C23DD-E203-4A8D-AB34-E2DD55B471AA}" dt="2022-12-13T12:36:51.755" v="4162" actId="20577"/>
          <ac:spMkLst>
            <pc:docMk/>
            <pc:sldMk cId="678139649" sldId="311"/>
            <ac:spMk id="4" creationId="{EFABC5A8-1198-4E49-8D03-9247ED31A622}"/>
          </ac:spMkLst>
        </pc:spChg>
      </pc:sldChg>
      <pc:sldChg chg="addSp delSp modSp add ord">
        <pc:chgData name="" userId="f2dd66771942eed7" providerId="LiveId" clId="{688C23DD-E203-4A8D-AB34-E2DD55B471AA}" dt="2022-12-13T14:01:17.356" v="4231" actId="20577"/>
        <pc:sldMkLst>
          <pc:docMk/>
          <pc:sldMk cId="3452954660" sldId="312"/>
        </pc:sldMkLst>
        <pc:spChg chg="mod">
          <ac:chgData name="" userId="f2dd66771942eed7" providerId="LiveId" clId="{688C23DD-E203-4A8D-AB34-E2DD55B471AA}" dt="2022-12-07T14:21:34.705" v="620" actId="20577"/>
          <ac:spMkLst>
            <pc:docMk/>
            <pc:sldMk cId="3452954660" sldId="312"/>
            <ac:spMk id="2" creationId="{5247370C-7298-441C-8524-A36254651279}"/>
          </ac:spMkLst>
        </pc:spChg>
        <pc:spChg chg="mod">
          <ac:chgData name="" userId="f2dd66771942eed7" providerId="LiveId" clId="{688C23DD-E203-4A8D-AB34-E2DD55B471AA}" dt="2022-12-13T14:01:17.356" v="4231" actId="20577"/>
          <ac:spMkLst>
            <pc:docMk/>
            <pc:sldMk cId="3452954660" sldId="312"/>
            <ac:spMk id="3" creationId="{30EA5F0E-28BE-43D3-91C9-E25D77A1174E}"/>
          </ac:spMkLst>
        </pc:spChg>
        <pc:spChg chg="add del">
          <ac:chgData name="" userId="f2dd66771942eed7" providerId="LiveId" clId="{688C23DD-E203-4A8D-AB34-E2DD55B471AA}" dt="2022-12-07T14:49:50.115" v="1645" actId="478"/>
          <ac:spMkLst>
            <pc:docMk/>
            <pc:sldMk cId="3452954660" sldId="312"/>
            <ac:spMk id="4" creationId="{9CCB73A7-D7C3-4495-929F-F81AE2BE748B}"/>
          </ac:spMkLst>
        </pc:spChg>
      </pc:sldChg>
      <pc:sldChg chg="delSp modSp add">
        <pc:chgData name="" userId="f2dd66771942eed7" providerId="LiveId" clId="{688C23DD-E203-4A8D-AB34-E2DD55B471AA}" dt="2022-12-13T11:04:02.888" v="3963" actId="20577"/>
        <pc:sldMkLst>
          <pc:docMk/>
          <pc:sldMk cId="111701386" sldId="313"/>
        </pc:sldMkLst>
        <pc:spChg chg="mod">
          <ac:chgData name="" userId="f2dd66771942eed7" providerId="LiveId" clId="{688C23DD-E203-4A8D-AB34-E2DD55B471AA}" dt="2022-12-13T11:04:02.888" v="3963" actId="20577"/>
          <ac:spMkLst>
            <pc:docMk/>
            <pc:sldMk cId="111701386" sldId="313"/>
            <ac:spMk id="3" creationId="{30EA5F0E-28BE-43D3-91C9-E25D77A1174E}"/>
          </ac:spMkLst>
        </pc:spChg>
        <pc:spChg chg="del">
          <ac:chgData name="" userId="f2dd66771942eed7" providerId="LiveId" clId="{688C23DD-E203-4A8D-AB34-E2DD55B471AA}" dt="2022-12-07T14:49:44.818" v="1644" actId="478"/>
          <ac:spMkLst>
            <pc:docMk/>
            <pc:sldMk cId="111701386" sldId="313"/>
            <ac:spMk id="4" creationId="{9CCB73A7-D7C3-4495-929F-F81AE2BE748B}"/>
          </ac:spMkLst>
        </pc:spChg>
      </pc:sldChg>
      <pc:sldChg chg="add">
        <pc:chgData name="" userId="f2dd66771942eed7" providerId="LiveId" clId="{688C23DD-E203-4A8D-AB34-E2DD55B471AA}" dt="2022-12-13T09:43:58.949" v="2823"/>
        <pc:sldMkLst>
          <pc:docMk/>
          <pc:sldMk cId="3372063654" sldId="314"/>
        </pc:sldMkLst>
      </pc:sldChg>
      <pc:sldChg chg="modSp add ord">
        <pc:chgData name="" userId="f2dd66771942eed7" providerId="LiveId" clId="{688C23DD-E203-4A8D-AB34-E2DD55B471AA}" dt="2022-12-13T10:12:15.354" v="3226" actId="14100"/>
        <pc:sldMkLst>
          <pc:docMk/>
          <pc:sldMk cId="2845050201" sldId="315"/>
        </pc:sldMkLst>
        <pc:spChg chg="mod">
          <ac:chgData name="" userId="f2dd66771942eed7" providerId="LiveId" clId="{688C23DD-E203-4A8D-AB34-E2DD55B471AA}" dt="2022-12-13T09:45:19.877" v="2923" actId="20577"/>
          <ac:spMkLst>
            <pc:docMk/>
            <pc:sldMk cId="2845050201" sldId="315"/>
            <ac:spMk id="2" creationId="{14B71FDE-9D34-4DC3-A275-FFDB65B8A78B}"/>
          </ac:spMkLst>
        </pc:spChg>
        <pc:spChg chg="mod">
          <ac:chgData name="" userId="f2dd66771942eed7" providerId="LiveId" clId="{688C23DD-E203-4A8D-AB34-E2DD55B471AA}" dt="2022-12-13T10:12:15.354" v="3226" actId="14100"/>
          <ac:spMkLst>
            <pc:docMk/>
            <pc:sldMk cId="2845050201" sldId="315"/>
            <ac:spMk id="4" creationId="{EFABC5A8-1198-4E49-8D03-9247ED31A622}"/>
          </ac:spMkLst>
        </pc:spChg>
      </pc:sldChg>
      <pc:sldChg chg="addSp delSp modSp add">
        <pc:chgData name="" userId="f2dd66771942eed7" providerId="LiveId" clId="{688C23DD-E203-4A8D-AB34-E2DD55B471AA}" dt="2022-12-13T15:02:07.553" v="4449" actId="20577"/>
        <pc:sldMkLst>
          <pc:docMk/>
          <pc:sldMk cId="2031989559" sldId="316"/>
        </pc:sldMkLst>
        <pc:spChg chg="mod">
          <ac:chgData name="" userId="f2dd66771942eed7" providerId="LiveId" clId="{688C23DD-E203-4A8D-AB34-E2DD55B471AA}" dt="2022-12-13T15:02:07.553" v="4449" actId="20577"/>
          <ac:spMkLst>
            <pc:docMk/>
            <pc:sldMk cId="2031989559" sldId="316"/>
            <ac:spMk id="4" creationId="{EFABC5A8-1198-4E49-8D03-9247ED31A622}"/>
          </ac:spMkLst>
        </pc:spChg>
        <pc:picChg chg="add del mod modCrop">
          <ac:chgData name="" userId="f2dd66771942eed7" providerId="LiveId" clId="{688C23DD-E203-4A8D-AB34-E2DD55B471AA}" dt="2022-12-13T10:49:42.990" v="3494" actId="478"/>
          <ac:picMkLst>
            <pc:docMk/>
            <pc:sldMk cId="2031989559" sldId="316"/>
            <ac:picMk id="3" creationId="{D254A286-0DBF-4C9E-A96C-F31D14336662}"/>
          </ac:picMkLst>
        </pc:picChg>
      </pc:sldChg>
      <pc:sldChg chg="modSp add ord">
        <pc:chgData name="" userId="f2dd66771942eed7" providerId="LiveId" clId="{688C23DD-E203-4A8D-AB34-E2DD55B471AA}" dt="2022-12-13T12:10:01.521" v="4092" actId="20577"/>
        <pc:sldMkLst>
          <pc:docMk/>
          <pc:sldMk cId="2148417514" sldId="317"/>
        </pc:sldMkLst>
        <pc:spChg chg="mod">
          <ac:chgData name="" userId="f2dd66771942eed7" providerId="LiveId" clId="{688C23DD-E203-4A8D-AB34-E2DD55B471AA}" dt="2022-12-13T12:10:01.521" v="4092" actId="20577"/>
          <ac:spMkLst>
            <pc:docMk/>
            <pc:sldMk cId="2148417514" sldId="317"/>
            <ac:spMk id="2" creationId="{63665155-A442-468A-94A3-55BE9CEBFFEF}"/>
          </ac:spMkLst>
        </pc:spChg>
      </pc:sldChg>
    </pc:docChg>
  </pc:docChgLst>
  <pc:docChgLst>
    <pc:chgData name="Jonas Simoens" userId="f2dd66771942eed7" providerId="LiveId" clId="{1CAEA12C-C630-4B41-AB2F-67C38A0266D3}"/>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A988525-D092-401B-AFAD-59493D50144C}" type="datetimeFigureOut">
              <a:rPr lang="en-GB" smtClean="0"/>
              <a:t>13/12/2022</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334EA53-E973-4A2A-922B-DC9055AC87DD}" type="slidenum">
              <a:rPr lang="en-GB" smtClean="0"/>
              <a:t>‹#›</a:t>
            </a:fld>
            <a:endParaRPr lang="en-GB"/>
          </a:p>
        </p:txBody>
      </p:sp>
    </p:spTree>
    <p:extLst>
      <p:ext uri="{BB962C8B-B14F-4D97-AF65-F5344CB8AC3E}">
        <p14:creationId xmlns:p14="http://schemas.microsoft.com/office/powerpoint/2010/main" val="33656823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334EA53-E973-4A2A-922B-DC9055AC87DD}" type="slidenum">
              <a:rPr lang="en-GB" smtClean="0"/>
              <a:t>7</a:t>
            </a:fld>
            <a:endParaRPr lang="en-GB"/>
          </a:p>
        </p:txBody>
      </p:sp>
    </p:spTree>
    <p:extLst>
      <p:ext uri="{BB962C8B-B14F-4D97-AF65-F5344CB8AC3E}">
        <p14:creationId xmlns:p14="http://schemas.microsoft.com/office/powerpoint/2010/main" val="20560317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334EA53-E973-4A2A-922B-DC9055AC87DD}" type="slidenum">
              <a:rPr lang="en-GB" smtClean="0"/>
              <a:t>26</a:t>
            </a:fld>
            <a:endParaRPr lang="en-GB"/>
          </a:p>
        </p:txBody>
      </p:sp>
    </p:spTree>
    <p:extLst>
      <p:ext uri="{BB962C8B-B14F-4D97-AF65-F5344CB8AC3E}">
        <p14:creationId xmlns:p14="http://schemas.microsoft.com/office/powerpoint/2010/main" val="12171405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334EA53-E973-4A2A-922B-DC9055AC87DD}" type="slidenum">
              <a:rPr lang="en-GB" smtClean="0"/>
              <a:t>27</a:t>
            </a:fld>
            <a:endParaRPr lang="en-GB"/>
          </a:p>
        </p:txBody>
      </p:sp>
    </p:spTree>
    <p:extLst>
      <p:ext uri="{BB962C8B-B14F-4D97-AF65-F5344CB8AC3E}">
        <p14:creationId xmlns:p14="http://schemas.microsoft.com/office/powerpoint/2010/main" val="1158132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334EA53-E973-4A2A-922B-DC9055AC87DD}" type="slidenum">
              <a:rPr lang="en-GB" smtClean="0"/>
              <a:t>28</a:t>
            </a:fld>
            <a:endParaRPr lang="en-GB"/>
          </a:p>
        </p:txBody>
      </p:sp>
    </p:spTree>
    <p:extLst>
      <p:ext uri="{BB962C8B-B14F-4D97-AF65-F5344CB8AC3E}">
        <p14:creationId xmlns:p14="http://schemas.microsoft.com/office/powerpoint/2010/main" val="32274679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334EA53-E973-4A2A-922B-DC9055AC87DD}" type="slidenum">
              <a:rPr lang="en-GB" smtClean="0"/>
              <a:t>29</a:t>
            </a:fld>
            <a:endParaRPr lang="en-GB"/>
          </a:p>
        </p:txBody>
      </p:sp>
    </p:spTree>
    <p:extLst>
      <p:ext uri="{BB962C8B-B14F-4D97-AF65-F5344CB8AC3E}">
        <p14:creationId xmlns:p14="http://schemas.microsoft.com/office/powerpoint/2010/main" val="19508840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334EA53-E973-4A2A-922B-DC9055AC87DD}" type="slidenum">
              <a:rPr lang="en-GB" smtClean="0"/>
              <a:t>30</a:t>
            </a:fld>
            <a:endParaRPr lang="en-GB"/>
          </a:p>
        </p:txBody>
      </p:sp>
    </p:spTree>
    <p:extLst>
      <p:ext uri="{BB962C8B-B14F-4D97-AF65-F5344CB8AC3E}">
        <p14:creationId xmlns:p14="http://schemas.microsoft.com/office/powerpoint/2010/main" val="30766249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334EA53-E973-4A2A-922B-DC9055AC87DD}" type="slidenum">
              <a:rPr lang="en-GB" smtClean="0"/>
              <a:t>31</a:t>
            </a:fld>
            <a:endParaRPr lang="en-GB"/>
          </a:p>
        </p:txBody>
      </p:sp>
    </p:spTree>
    <p:extLst>
      <p:ext uri="{BB962C8B-B14F-4D97-AF65-F5344CB8AC3E}">
        <p14:creationId xmlns:p14="http://schemas.microsoft.com/office/powerpoint/2010/main" val="23282297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334EA53-E973-4A2A-922B-DC9055AC87DD}" type="slidenum">
              <a:rPr lang="en-GB" smtClean="0"/>
              <a:t>32</a:t>
            </a:fld>
            <a:endParaRPr lang="en-GB"/>
          </a:p>
        </p:txBody>
      </p:sp>
    </p:spTree>
    <p:extLst>
      <p:ext uri="{BB962C8B-B14F-4D97-AF65-F5344CB8AC3E}">
        <p14:creationId xmlns:p14="http://schemas.microsoft.com/office/powerpoint/2010/main" val="16785305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334EA53-E973-4A2A-922B-DC9055AC87DD}" type="slidenum">
              <a:rPr lang="en-GB" smtClean="0"/>
              <a:t>33</a:t>
            </a:fld>
            <a:endParaRPr lang="en-GB"/>
          </a:p>
        </p:txBody>
      </p:sp>
    </p:spTree>
    <p:extLst>
      <p:ext uri="{BB962C8B-B14F-4D97-AF65-F5344CB8AC3E}">
        <p14:creationId xmlns:p14="http://schemas.microsoft.com/office/powerpoint/2010/main" val="239103998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334EA53-E973-4A2A-922B-DC9055AC87DD}" type="slidenum">
              <a:rPr lang="en-GB" smtClean="0"/>
              <a:t>34</a:t>
            </a:fld>
            <a:endParaRPr lang="en-GB"/>
          </a:p>
        </p:txBody>
      </p:sp>
    </p:spTree>
    <p:extLst>
      <p:ext uri="{BB962C8B-B14F-4D97-AF65-F5344CB8AC3E}">
        <p14:creationId xmlns:p14="http://schemas.microsoft.com/office/powerpoint/2010/main" val="188219914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334EA53-E973-4A2A-922B-DC9055AC87DD}" type="slidenum">
              <a:rPr lang="en-GB" smtClean="0"/>
              <a:t>36</a:t>
            </a:fld>
            <a:endParaRPr lang="en-GB"/>
          </a:p>
        </p:txBody>
      </p:sp>
    </p:spTree>
    <p:extLst>
      <p:ext uri="{BB962C8B-B14F-4D97-AF65-F5344CB8AC3E}">
        <p14:creationId xmlns:p14="http://schemas.microsoft.com/office/powerpoint/2010/main" val="25901517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334EA53-E973-4A2A-922B-DC9055AC87DD}" type="slidenum">
              <a:rPr lang="en-GB" smtClean="0"/>
              <a:t>17</a:t>
            </a:fld>
            <a:endParaRPr lang="en-GB"/>
          </a:p>
        </p:txBody>
      </p:sp>
    </p:spTree>
    <p:extLst>
      <p:ext uri="{BB962C8B-B14F-4D97-AF65-F5344CB8AC3E}">
        <p14:creationId xmlns:p14="http://schemas.microsoft.com/office/powerpoint/2010/main" val="81966063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334EA53-E973-4A2A-922B-DC9055AC87DD}" type="slidenum">
              <a:rPr lang="en-GB" smtClean="0"/>
              <a:t>37</a:t>
            </a:fld>
            <a:endParaRPr lang="en-GB"/>
          </a:p>
        </p:txBody>
      </p:sp>
    </p:spTree>
    <p:extLst>
      <p:ext uri="{BB962C8B-B14F-4D97-AF65-F5344CB8AC3E}">
        <p14:creationId xmlns:p14="http://schemas.microsoft.com/office/powerpoint/2010/main" val="243852233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334EA53-E973-4A2A-922B-DC9055AC87DD}" type="slidenum">
              <a:rPr lang="en-GB" smtClean="0"/>
              <a:t>38</a:t>
            </a:fld>
            <a:endParaRPr lang="en-GB"/>
          </a:p>
        </p:txBody>
      </p:sp>
    </p:spTree>
    <p:extLst>
      <p:ext uri="{BB962C8B-B14F-4D97-AF65-F5344CB8AC3E}">
        <p14:creationId xmlns:p14="http://schemas.microsoft.com/office/powerpoint/2010/main" val="354495246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334EA53-E973-4A2A-922B-DC9055AC87DD}" type="slidenum">
              <a:rPr lang="en-GB" smtClean="0"/>
              <a:t>39</a:t>
            </a:fld>
            <a:endParaRPr lang="en-GB"/>
          </a:p>
        </p:txBody>
      </p:sp>
    </p:spTree>
    <p:extLst>
      <p:ext uri="{BB962C8B-B14F-4D97-AF65-F5344CB8AC3E}">
        <p14:creationId xmlns:p14="http://schemas.microsoft.com/office/powerpoint/2010/main" val="212893545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334EA53-E973-4A2A-922B-DC9055AC87DD}" type="slidenum">
              <a:rPr lang="en-GB" smtClean="0"/>
              <a:t>40</a:t>
            </a:fld>
            <a:endParaRPr lang="en-GB"/>
          </a:p>
        </p:txBody>
      </p:sp>
    </p:spTree>
    <p:extLst>
      <p:ext uri="{BB962C8B-B14F-4D97-AF65-F5344CB8AC3E}">
        <p14:creationId xmlns:p14="http://schemas.microsoft.com/office/powerpoint/2010/main" val="173294341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334EA53-E973-4A2A-922B-DC9055AC87DD}" type="slidenum">
              <a:rPr lang="en-GB" smtClean="0"/>
              <a:t>41</a:t>
            </a:fld>
            <a:endParaRPr lang="en-GB"/>
          </a:p>
        </p:txBody>
      </p:sp>
    </p:spTree>
    <p:extLst>
      <p:ext uri="{BB962C8B-B14F-4D97-AF65-F5344CB8AC3E}">
        <p14:creationId xmlns:p14="http://schemas.microsoft.com/office/powerpoint/2010/main" val="306925736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334EA53-E973-4A2A-922B-DC9055AC87DD}" type="slidenum">
              <a:rPr lang="en-GB" smtClean="0"/>
              <a:t>42</a:t>
            </a:fld>
            <a:endParaRPr lang="en-GB"/>
          </a:p>
        </p:txBody>
      </p:sp>
    </p:spTree>
    <p:extLst>
      <p:ext uri="{BB962C8B-B14F-4D97-AF65-F5344CB8AC3E}">
        <p14:creationId xmlns:p14="http://schemas.microsoft.com/office/powerpoint/2010/main" val="277939934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334EA53-E973-4A2A-922B-DC9055AC87DD}" type="slidenum">
              <a:rPr lang="en-GB" smtClean="0"/>
              <a:t>43</a:t>
            </a:fld>
            <a:endParaRPr lang="en-GB"/>
          </a:p>
        </p:txBody>
      </p:sp>
    </p:spTree>
    <p:extLst>
      <p:ext uri="{BB962C8B-B14F-4D97-AF65-F5344CB8AC3E}">
        <p14:creationId xmlns:p14="http://schemas.microsoft.com/office/powerpoint/2010/main" val="271364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334EA53-E973-4A2A-922B-DC9055AC87DD}" type="slidenum">
              <a:rPr lang="en-GB" smtClean="0"/>
              <a:t>44</a:t>
            </a:fld>
            <a:endParaRPr lang="en-GB"/>
          </a:p>
        </p:txBody>
      </p:sp>
    </p:spTree>
    <p:extLst>
      <p:ext uri="{BB962C8B-B14F-4D97-AF65-F5344CB8AC3E}">
        <p14:creationId xmlns:p14="http://schemas.microsoft.com/office/powerpoint/2010/main" val="339930059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334EA53-E973-4A2A-922B-DC9055AC87DD}" type="slidenum">
              <a:rPr lang="en-GB" smtClean="0"/>
              <a:t>49</a:t>
            </a:fld>
            <a:endParaRPr lang="en-GB"/>
          </a:p>
        </p:txBody>
      </p:sp>
    </p:spTree>
    <p:extLst>
      <p:ext uri="{BB962C8B-B14F-4D97-AF65-F5344CB8AC3E}">
        <p14:creationId xmlns:p14="http://schemas.microsoft.com/office/powerpoint/2010/main" val="76934622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334EA53-E973-4A2A-922B-DC9055AC87DD}" type="slidenum">
              <a:rPr lang="en-GB" smtClean="0"/>
              <a:t>50</a:t>
            </a:fld>
            <a:endParaRPr lang="en-GB"/>
          </a:p>
        </p:txBody>
      </p:sp>
    </p:spTree>
    <p:extLst>
      <p:ext uri="{BB962C8B-B14F-4D97-AF65-F5344CB8AC3E}">
        <p14:creationId xmlns:p14="http://schemas.microsoft.com/office/powerpoint/2010/main" val="20501605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334EA53-E973-4A2A-922B-DC9055AC87DD}" type="slidenum">
              <a:rPr lang="en-GB" smtClean="0"/>
              <a:t>19</a:t>
            </a:fld>
            <a:endParaRPr lang="en-GB"/>
          </a:p>
        </p:txBody>
      </p:sp>
    </p:spTree>
    <p:extLst>
      <p:ext uri="{BB962C8B-B14F-4D97-AF65-F5344CB8AC3E}">
        <p14:creationId xmlns:p14="http://schemas.microsoft.com/office/powerpoint/2010/main" val="33133541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334EA53-E973-4A2A-922B-DC9055AC87DD}" type="slidenum">
              <a:rPr lang="en-GB" smtClean="0"/>
              <a:t>52</a:t>
            </a:fld>
            <a:endParaRPr lang="en-GB"/>
          </a:p>
        </p:txBody>
      </p:sp>
    </p:spTree>
    <p:extLst>
      <p:ext uri="{BB962C8B-B14F-4D97-AF65-F5344CB8AC3E}">
        <p14:creationId xmlns:p14="http://schemas.microsoft.com/office/powerpoint/2010/main" val="268707024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334EA53-E973-4A2A-922B-DC9055AC87DD}" type="slidenum">
              <a:rPr lang="en-GB" smtClean="0"/>
              <a:t>53</a:t>
            </a:fld>
            <a:endParaRPr lang="en-GB"/>
          </a:p>
        </p:txBody>
      </p:sp>
    </p:spTree>
    <p:extLst>
      <p:ext uri="{BB962C8B-B14F-4D97-AF65-F5344CB8AC3E}">
        <p14:creationId xmlns:p14="http://schemas.microsoft.com/office/powerpoint/2010/main" val="302083838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334EA53-E973-4A2A-922B-DC9055AC87DD}" type="slidenum">
              <a:rPr lang="en-GB" smtClean="0"/>
              <a:t>54</a:t>
            </a:fld>
            <a:endParaRPr lang="en-GB"/>
          </a:p>
        </p:txBody>
      </p:sp>
    </p:spTree>
    <p:extLst>
      <p:ext uri="{BB962C8B-B14F-4D97-AF65-F5344CB8AC3E}">
        <p14:creationId xmlns:p14="http://schemas.microsoft.com/office/powerpoint/2010/main" val="140200223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334EA53-E973-4A2A-922B-DC9055AC87DD}" type="slidenum">
              <a:rPr lang="en-GB" smtClean="0"/>
              <a:t>56</a:t>
            </a:fld>
            <a:endParaRPr lang="en-GB"/>
          </a:p>
        </p:txBody>
      </p:sp>
    </p:spTree>
    <p:extLst>
      <p:ext uri="{BB962C8B-B14F-4D97-AF65-F5344CB8AC3E}">
        <p14:creationId xmlns:p14="http://schemas.microsoft.com/office/powerpoint/2010/main" val="215528403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334EA53-E973-4A2A-922B-DC9055AC87DD}" type="slidenum">
              <a:rPr lang="en-GB" smtClean="0"/>
              <a:t>57</a:t>
            </a:fld>
            <a:endParaRPr lang="en-GB"/>
          </a:p>
        </p:txBody>
      </p:sp>
    </p:spTree>
    <p:extLst>
      <p:ext uri="{BB962C8B-B14F-4D97-AF65-F5344CB8AC3E}">
        <p14:creationId xmlns:p14="http://schemas.microsoft.com/office/powerpoint/2010/main" val="422613682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334EA53-E973-4A2A-922B-DC9055AC87DD}" type="slidenum">
              <a:rPr lang="en-GB" smtClean="0"/>
              <a:t>58</a:t>
            </a:fld>
            <a:endParaRPr lang="en-GB"/>
          </a:p>
        </p:txBody>
      </p:sp>
    </p:spTree>
    <p:extLst>
      <p:ext uri="{BB962C8B-B14F-4D97-AF65-F5344CB8AC3E}">
        <p14:creationId xmlns:p14="http://schemas.microsoft.com/office/powerpoint/2010/main" val="39490417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334EA53-E973-4A2A-922B-DC9055AC87DD}" type="slidenum">
              <a:rPr lang="en-GB" smtClean="0"/>
              <a:t>59</a:t>
            </a:fld>
            <a:endParaRPr lang="en-GB"/>
          </a:p>
        </p:txBody>
      </p:sp>
    </p:spTree>
    <p:extLst>
      <p:ext uri="{BB962C8B-B14F-4D97-AF65-F5344CB8AC3E}">
        <p14:creationId xmlns:p14="http://schemas.microsoft.com/office/powerpoint/2010/main" val="33975679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334EA53-E973-4A2A-922B-DC9055AC87DD}" type="slidenum">
              <a:rPr lang="en-GB" smtClean="0"/>
              <a:t>20</a:t>
            </a:fld>
            <a:endParaRPr lang="en-GB"/>
          </a:p>
        </p:txBody>
      </p:sp>
    </p:spTree>
    <p:extLst>
      <p:ext uri="{BB962C8B-B14F-4D97-AF65-F5344CB8AC3E}">
        <p14:creationId xmlns:p14="http://schemas.microsoft.com/office/powerpoint/2010/main" val="36198757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334EA53-E973-4A2A-922B-DC9055AC87DD}" type="slidenum">
              <a:rPr lang="en-GB" smtClean="0"/>
              <a:t>21</a:t>
            </a:fld>
            <a:endParaRPr lang="en-GB"/>
          </a:p>
        </p:txBody>
      </p:sp>
    </p:spTree>
    <p:extLst>
      <p:ext uri="{BB962C8B-B14F-4D97-AF65-F5344CB8AC3E}">
        <p14:creationId xmlns:p14="http://schemas.microsoft.com/office/powerpoint/2010/main" val="25115026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334EA53-E973-4A2A-922B-DC9055AC87DD}" type="slidenum">
              <a:rPr lang="en-GB" smtClean="0"/>
              <a:t>22</a:t>
            </a:fld>
            <a:endParaRPr lang="en-GB"/>
          </a:p>
        </p:txBody>
      </p:sp>
    </p:spTree>
    <p:extLst>
      <p:ext uri="{BB962C8B-B14F-4D97-AF65-F5344CB8AC3E}">
        <p14:creationId xmlns:p14="http://schemas.microsoft.com/office/powerpoint/2010/main" val="326726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334EA53-E973-4A2A-922B-DC9055AC87DD}" type="slidenum">
              <a:rPr lang="en-GB" smtClean="0"/>
              <a:t>23</a:t>
            </a:fld>
            <a:endParaRPr lang="en-GB"/>
          </a:p>
        </p:txBody>
      </p:sp>
    </p:spTree>
    <p:extLst>
      <p:ext uri="{BB962C8B-B14F-4D97-AF65-F5344CB8AC3E}">
        <p14:creationId xmlns:p14="http://schemas.microsoft.com/office/powerpoint/2010/main" val="9662774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334EA53-E973-4A2A-922B-DC9055AC87DD}" type="slidenum">
              <a:rPr lang="en-GB" smtClean="0"/>
              <a:t>24</a:t>
            </a:fld>
            <a:endParaRPr lang="en-GB"/>
          </a:p>
        </p:txBody>
      </p:sp>
    </p:spTree>
    <p:extLst>
      <p:ext uri="{BB962C8B-B14F-4D97-AF65-F5344CB8AC3E}">
        <p14:creationId xmlns:p14="http://schemas.microsoft.com/office/powerpoint/2010/main" val="30696299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334EA53-E973-4A2A-922B-DC9055AC87DD}" type="slidenum">
              <a:rPr lang="en-GB" smtClean="0"/>
              <a:t>25</a:t>
            </a:fld>
            <a:endParaRPr lang="en-GB"/>
          </a:p>
        </p:txBody>
      </p:sp>
    </p:spTree>
    <p:extLst>
      <p:ext uri="{BB962C8B-B14F-4D97-AF65-F5344CB8AC3E}">
        <p14:creationId xmlns:p14="http://schemas.microsoft.com/office/powerpoint/2010/main" val="17947478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6E2A50-FB37-4899-8AE0-2F89297F387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D4D6C63F-1966-4318-8EC5-56E3F092A45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6CC5E0F2-0526-45FE-9F6C-C13CD5BCA6F8}"/>
              </a:ext>
            </a:extLst>
          </p:cNvPr>
          <p:cNvSpPr>
            <a:spLocks noGrp="1"/>
          </p:cNvSpPr>
          <p:nvPr>
            <p:ph type="dt" sz="half" idx="10"/>
          </p:nvPr>
        </p:nvSpPr>
        <p:spPr/>
        <p:txBody>
          <a:bodyPr/>
          <a:lstStyle/>
          <a:p>
            <a:fld id="{7A6572CA-C238-4935-BFB3-342F7D33F2D0}" type="datetimeFigureOut">
              <a:rPr lang="en-GB" smtClean="0"/>
              <a:t>13/12/2022</a:t>
            </a:fld>
            <a:endParaRPr lang="en-GB"/>
          </a:p>
        </p:txBody>
      </p:sp>
      <p:sp>
        <p:nvSpPr>
          <p:cNvPr id="5" name="Footer Placeholder 4">
            <a:extLst>
              <a:ext uri="{FF2B5EF4-FFF2-40B4-BE49-F238E27FC236}">
                <a16:creationId xmlns:a16="http://schemas.microsoft.com/office/drawing/2014/main" id="{A984444C-5456-442A-82EF-96D0A246B40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D3EE16A-38FB-4605-88F2-96580D21C235}"/>
              </a:ext>
            </a:extLst>
          </p:cNvPr>
          <p:cNvSpPr>
            <a:spLocks noGrp="1"/>
          </p:cNvSpPr>
          <p:nvPr>
            <p:ph type="sldNum" sz="quarter" idx="12"/>
          </p:nvPr>
        </p:nvSpPr>
        <p:spPr/>
        <p:txBody>
          <a:bodyPr/>
          <a:lstStyle/>
          <a:p>
            <a:fld id="{1F8F29D0-288B-4CD9-82F0-57AEE98599F6}" type="slidenum">
              <a:rPr lang="en-GB" smtClean="0"/>
              <a:t>‹#›</a:t>
            </a:fld>
            <a:endParaRPr lang="en-GB"/>
          </a:p>
        </p:txBody>
      </p:sp>
    </p:spTree>
    <p:extLst>
      <p:ext uri="{BB962C8B-B14F-4D97-AF65-F5344CB8AC3E}">
        <p14:creationId xmlns:p14="http://schemas.microsoft.com/office/powerpoint/2010/main" val="3743945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AF9D55-59E1-4688-838C-529ACE215E41}"/>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87E01B52-169E-47A6-A33D-2907B732453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A26C1099-CF2F-4A53-A363-31DD3D7FEADA}"/>
              </a:ext>
            </a:extLst>
          </p:cNvPr>
          <p:cNvSpPr>
            <a:spLocks noGrp="1"/>
          </p:cNvSpPr>
          <p:nvPr>
            <p:ph type="dt" sz="half" idx="10"/>
          </p:nvPr>
        </p:nvSpPr>
        <p:spPr/>
        <p:txBody>
          <a:bodyPr/>
          <a:lstStyle/>
          <a:p>
            <a:fld id="{7A6572CA-C238-4935-BFB3-342F7D33F2D0}" type="datetimeFigureOut">
              <a:rPr lang="en-GB" smtClean="0"/>
              <a:t>13/12/2022</a:t>
            </a:fld>
            <a:endParaRPr lang="en-GB"/>
          </a:p>
        </p:txBody>
      </p:sp>
      <p:sp>
        <p:nvSpPr>
          <p:cNvPr id="5" name="Footer Placeholder 4">
            <a:extLst>
              <a:ext uri="{FF2B5EF4-FFF2-40B4-BE49-F238E27FC236}">
                <a16:creationId xmlns:a16="http://schemas.microsoft.com/office/drawing/2014/main" id="{36EA3660-B283-48AD-A468-25B95C809DB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C99449B-501F-4514-80D4-AD0941DB57E0}"/>
              </a:ext>
            </a:extLst>
          </p:cNvPr>
          <p:cNvSpPr>
            <a:spLocks noGrp="1"/>
          </p:cNvSpPr>
          <p:nvPr>
            <p:ph type="sldNum" sz="quarter" idx="12"/>
          </p:nvPr>
        </p:nvSpPr>
        <p:spPr/>
        <p:txBody>
          <a:bodyPr/>
          <a:lstStyle/>
          <a:p>
            <a:fld id="{1F8F29D0-288B-4CD9-82F0-57AEE98599F6}" type="slidenum">
              <a:rPr lang="en-GB" smtClean="0"/>
              <a:t>‹#›</a:t>
            </a:fld>
            <a:endParaRPr lang="en-GB"/>
          </a:p>
        </p:txBody>
      </p:sp>
    </p:spTree>
    <p:extLst>
      <p:ext uri="{BB962C8B-B14F-4D97-AF65-F5344CB8AC3E}">
        <p14:creationId xmlns:p14="http://schemas.microsoft.com/office/powerpoint/2010/main" val="32501837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7C307B4-0883-4E62-ADD0-3A82DDA21B3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4CAD75D0-BD1B-4FFC-8723-AC36F378A2F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E8FF4D3-6695-4A47-950D-BEDDE2CD2C70}"/>
              </a:ext>
            </a:extLst>
          </p:cNvPr>
          <p:cNvSpPr>
            <a:spLocks noGrp="1"/>
          </p:cNvSpPr>
          <p:nvPr>
            <p:ph type="dt" sz="half" idx="10"/>
          </p:nvPr>
        </p:nvSpPr>
        <p:spPr/>
        <p:txBody>
          <a:bodyPr/>
          <a:lstStyle/>
          <a:p>
            <a:fld id="{7A6572CA-C238-4935-BFB3-342F7D33F2D0}" type="datetimeFigureOut">
              <a:rPr lang="en-GB" smtClean="0"/>
              <a:t>13/12/2022</a:t>
            </a:fld>
            <a:endParaRPr lang="en-GB"/>
          </a:p>
        </p:txBody>
      </p:sp>
      <p:sp>
        <p:nvSpPr>
          <p:cNvPr id="5" name="Footer Placeholder 4">
            <a:extLst>
              <a:ext uri="{FF2B5EF4-FFF2-40B4-BE49-F238E27FC236}">
                <a16:creationId xmlns:a16="http://schemas.microsoft.com/office/drawing/2014/main" id="{445428DD-2F41-43A8-8A27-0AE36A82E29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AB4264C-D7AC-45F9-A890-485B4CDC9C7A}"/>
              </a:ext>
            </a:extLst>
          </p:cNvPr>
          <p:cNvSpPr>
            <a:spLocks noGrp="1"/>
          </p:cNvSpPr>
          <p:nvPr>
            <p:ph type="sldNum" sz="quarter" idx="12"/>
          </p:nvPr>
        </p:nvSpPr>
        <p:spPr/>
        <p:txBody>
          <a:bodyPr/>
          <a:lstStyle/>
          <a:p>
            <a:fld id="{1F8F29D0-288B-4CD9-82F0-57AEE98599F6}" type="slidenum">
              <a:rPr lang="en-GB" smtClean="0"/>
              <a:t>‹#›</a:t>
            </a:fld>
            <a:endParaRPr lang="en-GB"/>
          </a:p>
        </p:txBody>
      </p:sp>
    </p:spTree>
    <p:extLst>
      <p:ext uri="{BB962C8B-B14F-4D97-AF65-F5344CB8AC3E}">
        <p14:creationId xmlns:p14="http://schemas.microsoft.com/office/powerpoint/2010/main" val="19719417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E049D8-61D0-4D29-B03C-56A1D50FBF2B}"/>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BB2B3326-223E-4E95-B6DB-6F71F99EFF2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D1748763-8D6C-449F-9274-6681D0B1EF79}"/>
              </a:ext>
            </a:extLst>
          </p:cNvPr>
          <p:cNvSpPr>
            <a:spLocks noGrp="1"/>
          </p:cNvSpPr>
          <p:nvPr>
            <p:ph type="dt" sz="half" idx="10"/>
          </p:nvPr>
        </p:nvSpPr>
        <p:spPr/>
        <p:txBody>
          <a:bodyPr/>
          <a:lstStyle/>
          <a:p>
            <a:fld id="{7A6572CA-C238-4935-BFB3-342F7D33F2D0}" type="datetimeFigureOut">
              <a:rPr lang="en-GB" smtClean="0"/>
              <a:t>13/12/2022</a:t>
            </a:fld>
            <a:endParaRPr lang="en-GB"/>
          </a:p>
        </p:txBody>
      </p:sp>
      <p:sp>
        <p:nvSpPr>
          <p:cNvPr id="5" name="Footer Placeholder 4">
            <a:extLst>
              <a:ext uri="{FF2B5EF4-FFF2-40B4-BE49-F238E27FC236}">
                <a16:creationId xmlns:a16="http://schemas.microsoft.com/office/drawing/2014/main" id="{7AFDDCA4-81AC-4121-B592-C3FF2DAC5FE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4E6A4FA-1701-43F2-89DD-2C6B54112B83}"/>
              </a:ext>
            </a:extLst>
          </p:cNvPr>
          <p:cNvSpPr>
            <a:spLocks noGrp="1"/>
          </p:cNvSpPr>
          <p:nvPr>
            <p:ph type="sldNum" sz="quarter" idx="12"/>
          </p:nvPr>
        </p:nvSpPr>
        <p:spPr/>
        <p:txBody>
          <a:bodyPr/>
          <a:lstStyle/>
          <a:p>
            <a:fld id="{1F8F29D0-288B-4CD9-82F0-57AEE98599F6}" type="slidenum">
              <a:rPr lang="en-GB" smtClean="0"/>
              <a:t>‹#›</a:t>
            </a:fld>
            <a:endParaRPr lang="en-GB"/>
          </a:p>
        </p:txBody>
      </p:sp>
    </p:spTree>
    <p:extLst>
      <p:ext uri="{BB962C8B-B14F-4D97-AF65-F5344CB8AC3E}">
        <p14:creationId xmlns:p14="http://schemas.microsoft.com/office/powerpoint/2010/main" val="41229487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3F7E17-A13E-406C-90DC-A3B32CF6F20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476C9D48-2943-4E9C-A7BD-E4955067D19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220F199-E887-4D73-8FB1-D5E1C747F57D}"/>
              </a:ext>
            </a:extLst>
          </p:cNvPr>
          <p:cNvSpPr>
            <a:spLocks noGrp="1"/>
          </p:cNvSpPr>
          <p:nvPr>
            <p:ph type="dt" sz="half" idx="10"/>
          </p:nvPr>
        </p:nvSpPr>
        <p:spPr/>
        <p:txBody>
          <a:bodyPr/>
          <a:lstStyle/>
          <a:p>
            <a:fld id="{7A6572CA-C238-4935-BFB3-342F7D33F2D0}" type="datetimeFigureOut">
              <a:rPr lang="en-GB" smtClean="0"/>
              <a:t>13/12/2022</a:t>
            </a:fld>
            <a:endParaRPr lang="en-GB"/>
          </a:p>
        </p:txBody>
      </p:sp>
      <p:sp>
        <p:nvSpPr>
          <p:cNvPr id="5" name="Footer Placeholder 4">
            <a:extLst>
              <a:ext uri="{FF2B5EF4-FFF2-40B4-BE49-F238E27FC236}">
                <a16:creationId xmlns:a16="http://schemas.microsoft.com/office/drawing/2014/main" id="{507AAC7D-A7E2-413F-BAC6-49FA24A09E2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CEE19A9-2946-411A-8AD2-67A828D74C56}"/>
              </a:ext>
            </a:extLst>
          </p:cNvPr>
          <p:cNvSpPr>
            <a:spLocks noGrp="1"/>
          </p:cNvSpPr>
          <p:nvPr>
            <p:ph type="sldNum" sz="quarter" idx="12"/>
          </p:nvPr>
        </p:nvSpPr>
        <p:spPr/>
        <p:txBody>
          <a:bodyPr/>
          <a:lstStyle/>
          <a:p>
            <a:fld id="{1F8F29D0-288B-4CD9-82F0-57AEE98599F6}" type="slidenum">
              <a:rPr lang="en-GB" smtClean="0"/>
              <a:t>‹#›</a:t>
            </a:fld>
            <a:endParaRPr lang="en-GB"/>
          </a:p>
        </p:txBody>
      </p:sp>
    </p:spTree>
    <p:extLst>
      <p:ext uri="{BB962C8B-B14F-4D97-AF65-F5344CB8AC3E}">
        <p14:creationId xmlns:p14="http://schemas.microsoft.com/office/powerpoint/2010/main" val="29433810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E91CE9-B3E3-4F6E-A0A1-9098A685992D}"/>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29399C72-3ED8-4295-B4C8-12AD1BF8107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299A57BE-A567-4E0E-BAD7-F6C15B37F83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355DBF17-05AE-429B-A928-2D51D344AA6A}"/>
              </a:ext>
            </a:extLst>
          </p:cNvPr>
          <p:cNvSpPr>
            <a:spLocks noGrp="1"/>
          </p:cNvSpPr>
          <p:nvPr>
            <p:ph type="dt" sz="half" idx="10"/>
          </p:nvPr>
        </p:nvSpPr>
        <p:spPr/>
        <p:txBody>
          <a:bodyPr/>
          <a:lstStyle/>
          <a:p>
            <a:fld id="{7A6572CA-C238-4935-BFB3-342F7D33F2D0}" type="datetimeFigureOut">
              <a:rPr lang="en-GB" smtClean="0"/>
              <a:t>13/12/2022</a:t>
            </a:fld>
            <a:endParaRPr lang="en-GB"/>
          </a:p>
        </p:txBody>
      </p:sp>
      <p:sp>
        <p:nvSpPr>
          <p:cNvPr id="6" name="Footer Placeholder 5">
            <a:extLst>
              <a:ext uri="{FF2B5EF4-FFF2-40B4-BE49-F238E27FC236}">
                <a16:creationId xmlns:a16="http://schemas.microsoft.com/office/drawing/2014/main" id="{707C9FFE-A4E6-4071-9D0E-BB094E13BEB5}"/>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D6A29118-54C6-46AB-902C-E7D729880D22}"/>
              </a:ext>
            </a:extLst>
          </p:cNvPr>
          <p:cNvSpPr>
            <a:spLocks noGrp="1"/>
          </p:cNvSpPr>
          <p:nvPr>
            <p:ph type="sldNum" sz="quarter" idx="12"/>
          </p:nvPr>
        </p:nvSpPr>
        <p:spPr/>
        <p:txBody>
          <a:bodyPr/>
          <a:lstStyle/>
          <a:p>
            <a:fld id="{1F8F29D0-288B-4CD9-82F0-57AEE98599F6}" type="slidenum">
              <a:rPr lang="en-GB" smtClean="0"/>
              <a:t>‹#›</a:t>
            </a:fld>
            <a:endParaRPr lang="en-GB"/>
          </a:p>
        </p:txBody>
      </p:sp>
    </p:spTree>
    <p:extLst>
      <p:ext uri="{BB962C8B-B14F-4D97-AF65-F5344CB8AC3E}">
        <p14:creationId xmlns:p14="http://schemas.microsoft.com/office/powerpoint/2010/main" val="20476333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53999A-11E4-45AF-8C3D-C37EAFF25CF7}"/>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F585119A-8305-4EFF-9CF1-2EC0787ED18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C6AAD7C-86CA-4198-A789-F09407F8228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B721B8B5-22C7-433B-8A1E-F35344F8A7C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F14337F-D15D-4F5B-B1BE-F4620701E7C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4766605D-0195-4D24-AD57-551A36BA6EA8}"/>
              </a:ext>
            </a:extLst>
          </p:cNvPr>
          <p:cNvSpPr>
            <a:spLocks noGrp="1"/>
          </p:cNvSpPr>
          <p:nvPr>
            <p:ph type="dt" sz="half" idx="10"/>
          </p:nvPr>
        </p:nvSpPr>
        <p:spPr/>
        <p:txBody>
          <a:bodyPr/>
          <a:lstStyle/>
          <a:p>
            <a:fld id="{7A6572CA-C238-4935-BFB3-342F7D33F2D0}" type="datetimeFigureOut">
              <a:rPr lang="en-GB" smtClean="0"/>
              <a:t>13/12/2022</a:t>
            </a:fld>
            <a:endParaRPr lang="en-GB"/>
          </a:p>
        </p:txBody>
      </p:sp>
      <p:sp>
        <p:nvSpPr>
          <p:cNvPr id="8" name="Footer Placeholder 7">
            <a:extLst>
              <a:ext uri="{FF2B5EF4-FFF2-40B4-BE49-F238E27FC236}">
                <a16:creationId xmlns:a16="http://schemas.microsoft.com/office/drawing/2014/main" id="{17B7A9E9-D0B7-478F-8D75-520502144A78}"/>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CB42FB66-6F32-4986-9515-3D7C95EE7750}"/>
              </a:ext>
            </a:extLst>
          </p:cNvPr>
          <p:cNvSpPr>
            <a:spLocks noGrp="1"/>
          </p:cNvSpPr>
          <p:nvPr>
            <p:ph type="sldNum" sz="quarter" idx="12"/>
          </p:nvPr>
        </p:nvSpPr>
        <p:spPr/>
        <p:txBody>
          <a:bodyPr/>
          <a:lstStyle/>
          <a:p>
            <a:fld id="{1F8F29D0-288B-4CD9-82F0-57AEE98599F6}" type="slidenum">
              <a:rPr lang="en-GB" smtClean="0"/>
              <a:t>‹#›</a:t>
            </a:fld>
            <a:endParaRPr lang="en-GB"/>
          </a:p>
        </p:txBody>
      </p:sp>
    </p:spTree>
    <p:extLst>
      <p:ext uri="{BB962C8B-B14F-4D97-AF65-F5344CB8AC3E}">
        <p14:creationId xmlns:p14="http://schemas.microsoft.com/office/powerpoint/2010/main" val="30286691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76F619-15AA-47EC-9CB5-658108B438D3}"/>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F09CB0D3-AF42-4613-A274-C87946F34FA0}"/>
              </a:ext>
            </a:extLst>
          </p:cNvPr>
          <p:cNvSpPr>
            <a:spLocks noGrp="1"/>
          </p:cNvSpPr>
          <p:nvPr>
            <p:ph type="dt" sz="half" idx="10"/>
          </p:nvPr>
        </p:nvSpPr>
        <p:spPr/>
        <p:txBody>
          <a:bodyPr/>
          <a:lstStyle/>
          <a:p>
            <a:fld id="{7A6572CA-C238-4935-BFB3-342F7D33F2D0}" type="datetimeFigureOut">
              <a:rPr lang="en-GB" smtClean="0"/>
              <a:t>13/12/2022</a:t>
            </a:fld>
            <a:endParaRPr lang="en-GB"/>
          </a:p>
        </p:txBody>
      </p:sp>
      <p:sp>
        <p:nvSpPr>
          <p:cNvPr id="4" name="Footer Placeholder 3">
            <a:extLst>
              <a:ext uri="{FF2B5EF4-FFF2-40B4-BE49-F238E27FC236}">
                <a16:creationId xmlns:a16="http://schemas.microsoft.com/office/drawing/2014/main" id="{8C62EFF1-A191-4E74-9A71-22CA260EA322}"/>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4555217F-3744-4569-A055-C632437F3D7C}"/>
              </a:ext>
            </a:extLst>
          </p:cNvPr>
          <p:cNvSpPr>
            <a:spLocks noGrp="1"/>
          </p:cNvSpPr>
          <p:nvPr>
            <p:ph type="sldNum" sz="quarter" idx="12"/>
          </p:nvPr>
        </p:nvSpPr>
        <p:spPr/>
        <p:txBody>
          <a:bodyPr/>
          <a:lstStyle/>
          <a:p>
            <a:fld id="{1F8F29D0-288B-4CD9-82F0-57AEE98599F6}" type="slidenum">
              <a:rPr lang="en-GB" smtClean="0"/>
              <a:t>‹#›</a:t>
            </a:fld>
            <a:endParaRPr lang="en-GB"/>
          </a:p>
        </p:txBody>
      </p:sp>
    </p:spTree>
    <p:extLst>
      <p:ext uri="{BB962C8B-B14F-4D97-AF65-F5344CB8AC3E}">
        <p14:creationId xmlns:p14="http://schemas.microsoft.com/office/powerpoint/2010/main" val="15119056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CB35939-957A-4C6E-A54E-3D3F19BA2591}"/>
              </a:ext>
            </a:extLst>
          </p:cNvPr>
          <p:cNvSpPr>
            <a:spLocks noGrp="1"/>
          </p:cNvSpPr>
          <p:nvPr>
            <p:ph type="dt" sz="half" idx="10"/>
          </p:nvPr>
        </p:nvSpPr>
        <p:spPr/>
        <p:txBody>
          <a:bodyPr/>
          <a:lstStyle/>
          <a:p>
            <a:fld id="{7A6572CA-C238-4935-BFB3-342F7D33F2D0}" type="datetimeFigureOut">
              <a:rPr lang="en-GB" smtClean="0"/>
              <a:t>13/12/2022</a:t>
            </a:fld>
            <a:endParaRPr lang="en-GB"/>
          </a:p>
        </p:txBody>
      </p:sp>
      <p:sp>
        <p:nvSpPr>
          <p:cNvPr id="3" name="Footer Placeholder 2">
            <a:extLst>
              <a:ext uri="{FF2B5EF4-FFF2-40B4-BE49-F238E27FC236}">
                <a16:creationId xmlns:a16="http://schemas.microsoft.com/office/drawing/2014/main" id="{C5FED184-BE96-4453-BD28-D4C936C9BEB5}"/>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80703A22-BD49-464D-8259-8589C2FC4AC6}"/>
              </a:ext>
            </a:extLst>
          </p:cNvPr>
          <p:cNvSpPr>
            <a:spLocks noGrp="1"/>
          </p:cNvSpPr>
          <p:nvPr>
            <p:ph type="sldNum" sz="quarter" idx="12"/>
          </p:nvPr>
        </p:nvSpPr>
        <p:spPr/>
        <p:txBody>
          <a:bodyPr/>
          <a:lstStyle/>
          <a:p>
            <a:fld id="{1F8F29D0-288B-4CD9-82F0-57AEE98599F6}" type="slidenum">
              <a:rPr lang="en-GB" smtClean="0"/>
              <a:t>‹#›</a:t>
            </a:fld>
            <a:endParaRPr lang="en-GB"/>
          </a:p>
        </p:txBody>
      </p:sp>
    </p:spTree>
    <p:extLst>
      <p:ext uri="{BB962C8B-B14F-4D97-AF65-F5344CB8AC3E}">
        <p14:creationId xmlns:p14="http://schemas.microsoft.com/office/powerpoint/2010/main" val="5810717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7366D5-42B4-4EEE-AB6E-E19CEC12612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7EC2F575-F1AB-4FBC-8DA6-BFA7D4EA22A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A9EC3853-0EB3-4309-8A70-0434CBCABE6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37CEC4F-175E-4331-8F5D-4EB0A1EEDB33}"/>
              </a:ext>
            </a:extLst>
          </p:cNvPr>
          <p:cNvSpPr>
            <a:spLocks noGrp="1"/>
          </p:cNvSpPr>
          <p:nvPr>
            <p:ph type="dt" sz="half" idx="10"/>
          </p:nvPr>
        </p:nvSpPr>
        <p:spPr/>
        <p:txBody>
          <a:bodyPr/>
          <a:lstStyle/>
          <a:p>
            <a:fld id="{7A6572CA-C238-4935-BFB3-342F7D33F2D0}" type="datetimeFigureOut">
              <a:rPr lang="en-GB" smtClean="0"/>
              <a:t>13/12/2022</a:t>
            </a:fld>
            <a:endParaRPr lang="en-GB"/>
          </a:p>
        </p:txBody>
      </p:sp>
      <p:sp>
        <p:nvSpPr>
          <p:cNvPr id="6" name="Footer Placeholder 5">
            <a:extLst>
              <a:ext uri="{FF2B5EF4-FFF2-40B4-BE49-F238E27FC236}">
                <a16:creationId xmlns:a16="http://schemas.microsoft.com/office/drawing/2014/main" id="{69432727-289D-44BD-A1B1-30348B3AE57F}"/>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6857EE24-3FE5-4F16-BAB5-9DE33B80E225}"/>
              </a:ext>
            </a:extLst>
          </p:cNvPr>
          <p:cNvSpPr>
            <a:spLocks noGrp="1"/>
          </p:cNvSpPr>
          <p:nvPr>
            <p:ph type="sldNum" sz="quarter" idx="12"/>
          </p:nvPr>
        </p:nvSpPr>
        <p:spPr/>
        <p:txBody>
          <a:bodyPr/>
          <a:lstStyle/>
          <a:p>
            <a:fld id="{1F8F29D0-288B-4CD9-82F0-57AEE98599F6}" type="slidenum">
              <a:rPr lang="en-GB" smtClean="0"/>
              <a:t>‹#›</a:t>
            </a:fld>
            <a:endParaRPr lang="en-GB"/>
          </a:p>
        </p:txBody>
      </p:sp>
    </p:spTree>
    <p:extLst>
      <p:ext uri="{BB962C8B-B14F-4D97-AF65-F5344CB8AC3E}">
        <p14:creationId xmlns:p14="http://schemas.microsoft.com/office/powerpoint/2010/main" val="37058637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B52B3E-E781-4182-A4BB-E87B54C97B2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5E80540D-60E9-48A3-A695-861D47417CB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02AFC5DB-9937-4C88-A5B4-7F73C1EA6BA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88D3B44-1F3C-431F-88FA-6CD6C45554A8}"/>
              </a:ext>
            </a:extLst>
          </p:cNvPr>
          <p:cNvSpPr>
            <a:spLocks noGrp="1"/>
          </p:cNvSpPr>
          <p:nvPr>
            <p:ph type="dt" sz="half" idx="10"/>
          </p:nvPr>
        </p:nvSpPr>
        <p:spPr/>
        <p:txBody>
          <a:bodyPr/>
          <a:lstStyle/>
          <a:p>
            <a:fld id="{7A6572CA-C238-4935-BFB3-342F7D33F2D0}" type="datetimeFigureOut">
              <a:rPr lang="en-GB" smtClean="0"/>
              <a:t>13/12/2022</a:t>
            </a:fld>
            <a:endParaRPr lang="en-GB"/>
          </a:p>
        </p:txBody>
      </p:sp>
      <p:sp>
        <p:nvSpPr>
          <p:cNvPr id="6" name="Footer Placeholder 5">
            <a:extLst>
              <a:ext uri="{FF2B5EF4-FFF2-40B4-BE49-F238E27FC236}">
                <a16:creationId xmlns:a16="http://schemas.microsoft.com/office/drawing/2014/main" id="{280184AF-CA40-4D3F-ADB7-53BCF6864A5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50F1292F-5AD6-4B93-8EC5-24FA86C8E43E}"/>
              </a:ext>
            </a:extLst>
          </p:cNvPr>
          <p:cNvSpPr>
            <a:spLocks noGrp="1"/>
          </p:cNvSpPr>
          <p:nvPr>
            <p:ph type="sldNum" sz="quarter" idx="12"/>
          </p:nvPr>
        </p:nvSpPr>
        <p:spPr/>
        <p:txBody>
          <a:bodyPr/>
          <a:lstStyle/>
          <a:p>
            <a:fld id="{1F8F29D0-288B-4CD9-82F0-57AEE98599F6}" type="slidenum">
              <a:rPr lang="en-GB" smtClean="0"/>
              <a:t>‹#›</a:t>
            </a:fld>
            <a:endParaRPr lang="en-GB"/>
          </a:p>
        </p:txBody>
      </p:sp>
    </p:spTree>
    <p:extLst>
      <p:ext uri="{BB962C8B-B14F-4D97-AF65-F5344CB8AC3E}">
        <p14:creationId xmlns:p14="http://schemas.microsoft.com/office/powerpoint/2010/main" val="6639329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A7457F8-1428-49D1-9321-42AA58CA279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20765B1F-F33D-4A5C-8FFB-09CEADD5DF4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2C2DE91A-2B67-4E68-BEC9-123E40429D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A6572CA-C238-4935-BFB3-342F7D33F2D0}" type="datetimeFigureOut">
              <a:rPr lang="en-GB" smtClean="0"/>
              <a:t>13/12/2022</a:t>
            </a:fld>
            <a:endParaRPr lang="en-GB"/>
          </a:p>
        </p:txBody>
      </p:sp>
      <p:sp>
        <p:nvSpPr>
          <p:cNvPr id="5" name="Footer Placeholder 4">
            <a:extLst>
              <a:ext uri="{FF2B5EF4-FFF2-40B4-BE49-F238E27FC236}">
                <a16:creationId xmlns:a16="http://schemas.microsoft.com/office/drawing/2014/main" id="{6F8E11D2-E930-4285-A1CF-530D26A686E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70F6317B-2368-4561-B69E-6CE59CBFF3E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F8F29D0-288B-4CD9-82F0-57AEE98599F6}" type="slidenum">
              <a:rPr lang="en-GB" smtClean="0"/>
              <a:t>‹#›</a:t>
            </a:fld>
            <a:endParaRPr lang="en-GB"/>
          </a:p>
        </p:txBody>
      </p:sp>
    </p:spTree>
    <p:extLst>
      <p:ext uri="{BB962C8B-B14F-4D97-AF65-F5344CB8AC3E}">
        <p14:creationId xmlns:p14="http://schemas.microsoft.com/office/powerpoint/2010/main" val="9474887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hyperlink" Target="https://www.chiark.greenend.org.uk/~sgtatham/putty/latest.html"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account.vscentrum.be/"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www.winscp.net/"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hyperlink" Target="https://login.hpc.ugent.be/" TargetMode="External"/><Relationship Id="rId4" Type="http://schemas.openxmlformats.org/officeDocument/2006/relationships/image" Target="../media/image13.png"/></Relationships>
</file>

<file path=ppt/slides/_rels/slide2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www.ugent.be/hpc/en" TargetMode="Externa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hyperlink" Target="http://hpcugent.github.io/vsc_user_docs/pdf/intro-HPC-mac-gent.pdf"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hyperlink" Target="https://login.hpc.ugent.be/" TargetMode="External"/><Relationship Id="rId4" Type="http://schemas.openxmlformats.org/officeDocument/2006/relationships/hyperlink" Target="https://cyberduck.io/" TargetMode="Externa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hyperlink" Target="https://www.ugent.be/hpc/en/support"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hyperlink" Target="https://www.ugent.be/hpc/en/infrastructure/status" TargetMode="External"/><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hyperlink" Target="http://hpc.ugent.be/clusterstate" TargetMode="Externa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hyperlink" Target="https://account.vscentrum.be/django/vo/join" TargetMode="External"/><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hyperlink" Target="https://dask.org/" TargetMode="External"/><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E5ED8C-7169-43FC-8DE2-D2AFB3E70B0A}"/>
              </a:ext>
            </a:extLst>
          </p:cNvPr>
          <p:cNvSpPr>
            <a:spLocks noGrp="1"/>
          </p:cNvSpPr>
          <p:nvPr>
            <p:ph type="ctrTitle"/>
          </p:nvPr>
        </p:nvSpPr>
        <p:spPr>
          <a:xfrm>
            <a:off x="1524000" y="1847461"/>
            <a:ext cx="9144000" cy="1754575"/>
          </a:xfrm>
        </p:spPr>
        <p:txBody>
          <a:bodyPr>
            <a:normAutofit/>
          </a:bodyPr>
          <a:lstStyle/>
          <a:p>
            <a:r>
              <a:rPr lang="en-GB" dirty="0"/>
              <a:t>Using the UGent-HPC infrastructure</a:t>
            </a:r>
          </a:p>
        </p:txBody>
      </p:sp>
      <p:sp>
        <p:nvSpPr>
          <p:cNvPr id="3" name="Subtitle 2">
            <a:extLst>
              <a:ext uri="{FF2B5EF4-FFF2-40B4-BE49-F238E27FC236}">
                <a16:creationId xmlns:a16="http://schemas.microsoft.com/office/drawing/2014/main" id="{7CB5FB01-7A54-4C81-823F-119AAB4438AA}"/>
              </a:ext>
            </a:extLst>
          </p:cNvPr>
          <p:cNvSpPr>
            <a:spLocks noGrp="1"/>
          </p:cNvSpPr>
          <p:nvPr>
            <p:ph type="subTitle" idx="1"/>
          </p:nvPr>
        </p:nvSpPr>
        <p:spPr>
          <a:xfrm>
            <a:off x="1524000" y="3602038"/>
            <a:ext cx="9144000" cy="1352517"/>
          </a:xfrm>
        </p:spPr>
        <p:txBody>
          <a:bodyPr>
            <a:normAutofit/>
          </a:bodyPr>
          <a:lstStyle/>
          <a:p>
            <a:r>
              <a:rPr lang="en-GB" dirty="0"/>
              <a:t>Jonas Simoens</a:t>
            </a:r>
          </a:p>
          <a:p>
            <a:r>
              <a:rPr lang="en-GB" dirty="0"/>
              <a:t>Verguts Lab Meeting</a:t>
            </a:r>
          </a:p>
          <a:p>
            <a:r>
              <a:rPr lang="en-GB" dirty="0"/>
              <a:t>13 December 2022</a:t>
            </a:r>
          </a:p>
        </p:txBody>
      </p:sp>
    </p:spTree>
    <p:extLst>
      <p:ext uri="{BB962C8B-B14F-4D97-AF65-F5344CB8AC3E}">
        <p14:creationId xmlns:p14="http://schemas.microsoft.com/office/powerpoint/2010/main" val="23291029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665155-A442-468A-94A3-55BE9CEBFFEF}"/>
              </a:ext>
            </a:extLst>
          </p:cNvPr>
          <p:cNvSpPr>
            <a:spLocks noGrp="1"/>
          </p:cNvSpPr>
          <p:nvPr>
            <p:ph type="ctrTitle"/>
          </p:nvPr>
        </p:nvSpPr>
        <p:spPr>
          <a:xfrm>
            <a:off x="1524000" y="2961643"/>
            <a:ext cx="9144000" cy="934714"/>
          </a:xfrm>
        </p:spPr>
        <p:txBody>
          <a:bodyPr>
            <a:normAutofit/>
          </a:bodyPr>
          <a:lstStyle/>
          <a:p>
            <a:r>
              <a:rPr lang="en-GB" dirty="0"/>
              <a:t>Getting an HPC account</a:t>
            </a:r>
          </a:p>
        </p:txBody>
      </p:sp>
    </p:spTree>
    <p:extLst>
      <p:ext uri="{BB962C8B-B14F-4D97-AF65-F5344CB8AC3E}">
        <p14:creationId xmlns:p14="http://schemas.microsoft.com/office/powerpoint/2010/main" val="38597402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71FDE-9D34-4DC3-A275-FFDB65B8A78B}"/>
              </a:ext>
            </a:extLst>
          </p:cNvPr>
          <p:cNvSpPr>
            <a:spLocks noGrp="1"/>
          </p:cNvSpPr>
          <p:nvPr>
            <p:ph type="title"/>
          </p:nvPr>
        </p:nvSpPr>
        <p:spPr/>
        <p:txBody>
          <a:bodyPr>
            <a:normAutofit/>
          </a:bodyPr>
          <a:lstStyle/>
          <a:p>
            <a:r>
              <a:rPr lang="en-GB" sz="4000" dirty="0"/>
              <a:t>Getting ready to request an account</a:t>
            </a:r>
          </a:p>
        </p:txBody>
      </p:sp>
      <p:sp>
        <p:nvSpPr>
          <p:cNvPr id="3" name="Content Placeholder 2">
            <a:extLst>
              <a:ext uri="{FF2B5EF4-FFF2-40B4-BE49-F238E27FC236}">
                <a16:creationId xmlns:a16="http://schemas.microsoft.com/office/drawing/2014/main" id="{BAB0954D-FB50-48E1-90ED-F64C35FB94EE}"/>
              </a:ext>
            </a:extLst>
          </p:cNvPr>
          <p:cNvSpPr>
            <a:spLocks noGrp="1"/>
          </p:cNvSpPr>
          <p:nvPr>
            <p:ph idx="1"/>
          </p:nvPr>
        </p:nvSpPr>
        <p:spPr/>
        <p:txBody>
          <a:bodyPr>
            <a:normAutofit/>
          </a:bodyPr>
          <a:lstStyle/>
          <a:p>
            <a:r>
              <a:rPr lang="en-GB" dirty="0"/>
              <a:t>All UGent researchers/students can request an account on the HPC</a:t>
            </a:r>
          </a:p>
          <a:p>
            <a:pPr lvl="1"/>
            <a:r>
              <a:rPr lang="en-GB" dirty="0"/>
              <a:t>Part of the Flemish Supercomputing Centre (VSC)</a:t>
            </a:r>
          </a:p>
          <a:p>
            <a:r>
              <a:rPr lang="en-GB" dirty="0"/>
              <a:t>The UGent HPC uses SSH (secure shell) public/private key pairs for user authentication</a:t>
            </a:r>
          </a:p>
          <a:p>
            <a:pPr lvl="1"/>
            <a:r>
              <a:rPr lang="en-GB" dirty="0"/>
              <a:t>Secure connection between two computers via insecure channel (e.g., internet)</a:t>
            </a:r>
          </a:p>
          <a:p>
            <a:pPr lvl="1"/>
            <a:r>
              <a:rPr lang="en-GB" dirty="0"/>
              <a:t>Compare to a lock/key pair</a:t>
            </a:r>
          </a:p>
          <a:p>
            <a:pPr lvl="1"/>
            <a:r>
              <a:rPr lang="en-GB" dirty="0"/>
              <a:t>The lock (public key) is stored by the VSC</a:t>
            </a:r>
          </a:p>
          <a:p>
            <a:pPr lvl="1"/>
            <a:r>
              <a:rPr lang="en-GB" dirty="0"/>
              <a:t>The key (private key) is stored by you</a:t>
            </a:r>
          </a:p>
          <a:p>
            <a:pPr lvl="1"/>
            <a:r>
              <a:rPr lang="en-GB" dirty="0"/>
              <a:t>You need your key to the lock to your VSC/HPC account</a:t>
            </a:r>
            <a:endParaRPr lang="en-GB" b="1" dirty="0"/>
          </a:p>
        </p:txBody>
      </p:sp>
    </p:spTree>
    <p:extLst>
      <p:ext uri="{BB962C8B-B14F-4D97-AF65-F5344CB8AC3E}">
        <p14:creationId xmlns:p14="http://schemas.microsoft.com/office/powerpoint/2010/main" val="26100391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71FDE-9D34-4DC3-A275-FFDB65B8A78B}"/>
              </a:ext>
            </a:extLst>
          </p:cNvPr>
          <p:cNvSpPr>
            <a:spLocks noGrp="1"/>
          </p:cNvSpPr>
          <p:nvPr>
            <p:ph type="title"/>
          </p:nvPr>
        </p:nvSpPr>
        <p:spPr/>
        <p:txBody>
          <a:bodyPr>
            <a:normAutofit/>
          </a:bodyPr>
          <a:lstStyle/>
          <a:p>
            <a:r>
              <a:rPr lang="en-GB" sz="4000" dirty="0"/>
              <a:t>Getting ready to request an account</a:t>
            </a:r>
          </a:p>
        </p:txBody>
      </p:sp>
      <p:sp>
        <p:nvSpPr>
          <p:cNvPr id="3" name="Content Placeholder 2">
            <a:extLst>
              <a:ext uri="{FF2B5EF4-FFF2-40B4-BE49-F238E27FC236}">
                <a16:creationId xmlns:a16="http://schemas.microsoft.com/office/drawing/2014/main" id="{BAB0954D-FB50-48E1-90ED-F64C35FB94EE}"/>
              </a:ext>
            </a:extLst>
          </p:cNvPr>
          <p:cNvSpPr>
            <a:spLocks noGrp="1"/>
          </p:cNvSpPr>
          <p:nvPr>
            <p:ph idx="1"/>
          </p:nvPr>
        </p:nvSpPr>
        <p:spPr/>
        <p:txBody>
          <a:bodyPr>
            <a:normAutofit lnSpcReduction="10000"/>
          </a:bodyPr>
          <a:lstStyle/>
          <a:p>
            <a:r>
              <a:rPr lang="nl-BE" dirty="0"/>
              <a:t>G</a:t>
            </a:r>
            <a:r>
              <a:rPr lang="en-GB" dirty="0"/>
              <a:t>o to </a:t>
            </a:r>
            <a:r>
              <a:rPr lang="en-GB" dirty="0">
                <a:hlinkClick r:id="rId2"/>
              </a:rPr>
              <a:t>https://www.chiark.greenend.org.uk/~sgtatham/putty/latest.html</a:t>
            </a:r>
            <a:endParaRPr lang="en-GB" dirty="0"/>
          </a:p>
          <a:p>
            <a:r>
              <a:rPr lang="en-GB" dirty="0"/>
              <a:t>Download and install (the 64-bit x86 version of) PuTTY (a free SSH client) from the “Package files” section</a:t>
            </a:r>
          </a:p>
          <a:p>
            <a:r>
              <a:rPr lang="en-GB" dirty="0"/>
              <a:t>Launch PuTTYgen</a:t>
            </a:r>
          </a:p>
          <a:p>
            <a:r>
              <a:rPr lang="en-GB" dirty="0"/>
              <a:t>In “Parameters” (at the bottom of the window), choose “RSA” and set the number of bits in the key to 4096</a:t>
            </a:r>
          </a:p>
          <a:p>
            <a:r>
              <a:rPr lang="en-GB" dirty="0"/>
              <a:t>Click on “Generate” and move the mouse cursor over the PuTTYgen window (to generates some random data that PuTTYgen uses to generate the key pair)</a:t>
            </a:r>
          </a:p>
        </p:txBody>
      </p:sp>
      <p:sp>
        <p:nvSpPr>
          <p:cNvPr id="7" name="TextBox 6">
            <a:extLst>
              <a:ext uri="{FF2B5EF4-FFF2-40B4-BE49-F238E27FC236}">
                <a16:creationId xmlns:a16="http://schemas.microsoft.com/office/drawing/2014/main" id="{DFB28B47-C0F3-4A45-AB26-A423DB4C4EDB}"/>
              </a:ext>
            </a:extLst>
          </p:cNvPr>
          <p:cNvSpPr txBox="1"/>
          <p:nvPr/>
        </p:nvSpPr>
        <p:spPr>
          <a:xfrm>
            <a:off x="9182101" y="6176963"/>
            <a:ext cx="2857500" cy="523220"/>
          </a:xfrm>
          <a:prstGeom prst="rect">
            <a:avLst/>
          </a:prstGeom>
          <a:noFill/>
        </p:spPr>
        <p:txBody>
          <a:bodyPr wrap="square" rtlCol="0">
            <a:spAutoFit/>
          </a:bodyPr>
          <a:lstStyle/>
          <a:p>
            <a:r>
              <a:rPr lang="en-GB" sz="2800" b="1" dirty="0"/>
              <a:t>For Windows only</a:t>
            </a:r>
          </a:p>
        </p:txBody>
      </p:sp>
    </p:spTree>
    <p:extLst>
      <p:ext uri="{BB962C8B-B14F-4D97-AF65-F5344CB8AC3E}">
        <p14:creationId xmlns:p14="http://schemas.microsoft.com/office/powerpoint/2010/main" val="25222079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71FDE-9D34-4DC3-A275-FFDB65B8A78B}"/>
              </a:ext>
            </a:extLst>
          </p:cNvPr>
          <p:cNvSpPr>
            <a:spLocks noGrp="1"/>
          </p:cNvSpPr>
          <p:nvPr>
            <p:ph type="title"/>
          </p:nvPr>
        </p:nvSpPr>
        <p:spPr/>
        <p:txBody>
          <a:bodyPr>
            <a:normAutofit/>
          </a:bodyPr>
          <a:lstStyle/>
          <a:p>
            <a:r>
              <a:rPr lang="en-GB" sz="4000" dirty="0"/>
              <a:t>Getting ready to request an account</a:t>
            </a:r>
          </a:p>
        </p:txBody>
      </p:sp>
      <p:sp>
        <p:nvSpPr>
          <p:cNvPr id="3" name="Content Placeholder 2">
            <a:extLst>
              <a:ext uri="{FF2B5EF4-FFF2-40B4-BE49-F238E27FC236}">
                <a16:creationId xmlns:a16="http://schemas.microsoft.com/office/drawing/2014/main" id="{BAB0954D-FB50-48E1-90ED-F64C35FB94EE}"/>
              </a:ext>
            </a:extLst>
          </p:cNvPr>
          <p:cNvSpPr>
            <a:spLocks noGrp="1"/>
          </p:cNvSpPr>
          <p:nvPr>
            <p:ph idx="1"/>
          </p:nvPr>
        </p:nvSpPr>
        <p:spPr/>
        <p:txBody>
          <a:bodyPr>
            <a:normAutofit/>
          </a:bodyPr>
          <a:lstStyle/>
          <a:p>
            <a:r>
              <a:rPr lang="en-GB" dirty="0"/>
              <a:t>Once the key pair is generated, your public key is shown in the field Public key for pasting into “OpenSSH </a:t>
            </a:r>
            <a:r>
              <a:rPr lang="en-GB" dirty="0" err="1"/>
              <a:t>authorized_keys</a:t>
            </a:r>
            <a:r>
              <a:rPr lang="en-GB" dirty="0"/>
              <a:t> file”</a:t>
            </a:r>
          </a:p>
          <a:p>
            <a:r>
              <a:rPr lang="en-GB" dirty="0"/>
              <a:t>Fill in the Key comment field to make it easier identifiable afterwards</a:t>
            </a:r>
          </a:p>
          <a:p>
            <a:r>
              <a:rPr lang="en-GB" dirty="0"/>
              <a:t>Specify a (safe!) passphrase in the “Key passphrase” field and confirm it in the “Confirm passphrase” field</a:t>
            </a:r>
          </a:p>
        </p:txBody>
      </p:sp>
      <p:sp>
        <p:nvSpPr>
          <p:cNvPr id="6" name="TextBox 5">
            <a:extLst>
              <a:ext uri="{FF2B5EF4-FFF2-40B4-BE49-F238E27FC236}">
                <a16:creationId xmlns:a16="http://schemas.microsoft.com/office/drawing/2014/main" id="{C226D7CF-F190-4512-8605-BAD20D07AB16}"/>
              </a:ext>
            </a:extLst>
          </p:cNvPr>
          <p:cNvSpPr txBox="1"/>
          <p:nvPr/>
        </p:nvSpPr>
        <p:spPr>
          <a:xfrm>
            <a:off x="9182101" y="6176963"/>
            <a:ext cx="2857500" cy="523220"/>
          </a:xfrm>
          <a:prstGeom prst="rect">
            <a:avLst/>
          </a:prstGeom>
          <a:noFill/>
        </p:spPr>
        <p:txBody>
          <a:bodyPr wrap="square" rtlCol="0">
            <a:spAutoFit/>
          </a:bodyPr>
          <a:lstStyle/>
          <a:p>
            <a:r>
              <a:rPr lang="en-GB" sz="2800" b="1" dirty="0"/>
              <a:t>For Windows only</a:t>
            </a:r>
          </a:p>
        </p:txBody>
      </p:sp>
    </p:spTree>
    <p:extLst>
      <p:ext uri="{BB962C8B-B14F-4D97-AF65-F5344CB8AC3E}">
        <p14:creationId xmlns:p14="http://schemas.microsoft.com/office/powerpoint/2010/main" val="15163363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71FDE-9D34-4DC3-A275-FFDB65B8A78B}"/>
              </a:ext>
            </a:extLst>
          </p:cNvPr>
          <p:cNvSpPr>
            <a:spLocks noGrp="1"/>
          </p:cNvSpPr>
          <p:nvPr>
            <p:ph type="title"/>
          </p:nvPr>
        </p:nvSpPr>
        <p:spPr/>
        <p:txBody>
          <a:bodyPr>
            <a:normAutofit/>
          </a:bodyPr>
          <a:lstStyle/>
          <a:p>
            <a:r>
              <a:rPr lang="en-GB" sz="4000" dirty="0"/>
              <a:t>Getting ready to request an account</a:t>
            </a:r>
          </a:p>
        </p:txBody>
      </p:sp>
      <p:sp>
        <p:nvSpPr>
          <p:cNvPr id="3" name="Content Placeholder 2">
            <a:extLst>
              <a:ext uri="{FF2B5EF4-FFF2-40B4-BE49-F238E27FC236}">
                <a16:creationId xmlns:a16="http://schemas.microsoft.com/office/drawing/2014/main" id="{BAB0954D-FB50-48E1-90ED-F64C35FB94EE}"/>
              </a:ext>
            </a:extLst>
          </p:cNvPr>
          <p:cNvSpPr>
            <a:spLocks noGrp="1"/>
          </p:cNvSpPr>
          <p:nvPr>
            <p:ph idx="1"/>
          </p:nvPr>
        </p:nvSpPr>
        <p:spPr/>
        <p:txBody>
          <a:bodyPr>
            <a:normAutofit/>
          </a:bodyPr>
          <a:lstStyle/>
          <a:p>
            <a:r>
              <a:rPr lang="en-GB" dirty="0"/>
              <a:t>Save both the public (e.g., as “id_rsa.pub”) and private (e.g., as “</a:t>
            </a:r>
            <a:r>
              <a:rPr lang="en-GB" dirty="0" err="1"/>
              <a:t>id_rsa.ppk</a:t>
            </a:r>
            <a:r>
              <a:rPr lang="en-GB" dirty="0"/>
              <a:t>”) keys in a (safe!) folder on your personal computer with the buttons “Save public key” and “Save private key” </a:t>
            </a:r>
          </a:p>
          <a:p>
            <a:r>
              <a:rPr lang="en-GB" dirty="0"/>
              <a:t>Save an “OpenSSH” version of your private key by entering the “Conversions” menu and selecting “Export OpenSSH key” (do not select the “force new file format” variant). Save the file in the same location as in the previous step with filename “</a:t>
            </a:r>
            <a:r>
              <a:rPr lang="en-GB" dirty="0" err="1"/>
              <a:t>id_rsa</a:t>
            </a:r>
            <a:r>
              <a:rPr lang="en-GB" dirty="0"/>
              <a:t>”</a:t>
            </a:r>
          </a:p>
        </p:txBody>
      </p:sp>
      <p:sp>
        <p:nvSpPr>
          <p:cNvPr id="6" name="TextBox 5">
            <a:extLst>
              <a:ext uri="{FF2B5EF4-FFF2-40B4-BE49-F238E27FC236}">
                <a16:creationId xmlns:a16="http://schemas.microsoft.com/office/drawing/2014/main" id="{22E4E7FC-CB2B-4B11-A8DB-2007D3C4EC03}"/>
              </a:ext>
            </a:extLst>
          </p:cNvPr>
          <p:cNvSpPr txBox="1"/>
          <p:nvPr/>
        </p:nvSpPr>
        <p:spPr>
          <a:xfrm>
            <a:off x="9182101" y="6176963"/>
            <a:ext cx="2857500" cy="523220"/>
          </a:xfrm>
          <a:prstGeom prst="rect">
            <a:avLst/>
          </a:prstGeom>
          <a:noFill/>
        </p:spPr>
        <p:txBody>
          <a:bodyPr wrap="square" rtlCol="0">
            <a:spAutoFit/>
          </a:bodyPr>
          <a:lstStyle/>
          <a:p>
            <a:r>
              <a:rPr lang="en-GB" sz="2800" b="1" dirty="0"/>
              <a:t>For Windows only</a:t>
            </a:r>
          </a:p>
        </p:txBody>
      </p:sp>
    </p:spTree>
    <p:extLst>
      <p:ext uri="{BB962C8B-B14F-4D97-AF65-F5344CB8AC3E}">
        <p14:creationId xmlns:p14="http://schemas.microsoft.com/office/powerpoint/2010/main" val="35233347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71FDE-9D34-4DC3-A275-FFDB65B8A78B}"/>
              </a:ext>
            </a:extLst>
          </p:cNvPr>
          <p:cNvSpPr>
            <a:spLocks noGrp="1"/>
          </p:cNvSpPr>
          <p:nvPr>
            <p:ph type="title"/>
          </p:nvPr>
        </p:nvSpPr>
        <p:spPr/>
        <p:txBody>
          <a:bodyPr>
            <a:normAutofit/>
          </a:bodyPr>
          <a:lstStyle/>
          <a:p>
            <a:r>
              <a:rPr lang="en-GB" sz="4000" dirty="0"/>
              <a:t>Getting ready to request an account</a:t>
            </a:r>
          </a:p>
        </p:txBody>
      </p:sp>
      <p:sp>
        <p:nvSpPr>
          <p:cNvPr id="3" name="Content Placeholder 2">
            <a:extLst>
              <a:ext uri="{FF2B5EF4-FFF2-40B4-BE49-F238E27FC236}">
                <a16:creationId xmlns:a16="http://schemas.microsoft.com/office/drawing/2014/main" id="{BAB0954D-FB50-48E1-90ED-F64C35FB94EE}"/>
              </a:ext>
            </a:extLst>
          </p:cNvPr>
          <p:cNvSpPr>
            <a:spLocks noGrp="1"/>
          </p:cNvSpPr>
          <p:nvPr>
            <p:ph idx="1"/>
          </p:nvPr>
        </p:nvSpPr>
        <p:spPr/>
        <p:txBody>
          <a:bodyPr>
            <a:normAutofit/>
          </a:bodyPr>
          <a:lstStyle/>
          <a:p>
            <a:r>
              <a:rPr lang="nl-BE" dirty="0"/>
              <a:t>I</a:t>
            </a:r>
            <a:r>
              <a:rPr lang="en-GB" dirty="0"/>
              <a:t>f all went well, the result should look like this:</a:t>
            </a:r>
          </a:p>
        </p:txBody>
      </p:sp>
      <p:sp>
        <p:nvSpPr>
          <p:cNvPr id="6" name="TextBox 5">
            <a:extLst>
              <a:ext uri="{FF2B5EF4-FFF2-40B4-BE49-F238E27FC236}">
                <a16:creationId xmlns:a16="http://schemas.microsoft.com/office/drawing/2014/main" id="{22E4E7FC-CB2B-4B11-A8DB-2007D3C4EC03}"/>
              </a:ext>
            </a:extLst>
          </p:cNvPr>
          <p:cNvSpPr txBox="1"/>
          <p:nvPr/>
        </p:nvSpPr>
        <p:spPr>
          <a:xfrm>
            <a:off x="9182101" y="6176963"/>
            <a:ext cx="2857500" cy="523220"/>
          </a:xfrm>
          <a:prstGeom prst="rect">
            <a:avLst/>
          </a:prstGeom>
          <a:noFill/>
        </p:spPr>
        <p:txBody>
          <a:bodyPr wrap="square" rtlCol="0">
            <a:spAutoFit/>
          </a:bodyPr>
          <a:lstStyle/>
          <a:p>
            <a:r>
              <a:rPr lang="en-GB" sz="2800" b="1" dirty="0"/>
              <a:t>For Windows only</a:t>
            </a:r>
          </a:p>
        </p:txBody>
      </p:sp>
      <p:pic>
        <p:nvPicPr>
          <p:cNvPr id="5" name="Content Placeholder 5">
            <a:extLst>
              <a:ext uri="{FF2B5EF4-FFF2-40B4-BE49-F238E27FC236}">
                <a16:creationId xmlns:a16="http://schemas.microsoft.com/office/drawing/2014/main" id="{FFB6D223-93B0-44E4-8DD7-C20735A7343D}"/>
              </a:ext>
            </a:extLst>
          </p:cNvPr>
          <p:cNvPicPr>
            <a:picLocks noChangeAspect="1"/>
          </p:cNvPicPr>
          <p:nvPr/>
        </p:nvPicPr>
        <p:blipFill rotWithShape="1">
          <a:blip r:embed="rId2"/>
          <a:srcRect l="32219" t="20680" r="33648" b="20952"/>
          <a:stretch/>
        </p:blipFill>
        <p:spPr>
          <a:xfrm>
            <a:off x="3886159" y="2448960"/>
            <a:ext cx="4419682" cy="4251223"/>
          </a:xfrm>
          <a:prstGeom prst="rect">
            <a:avLst/>
          </a:prstGeom>
        </p:spPr>
      </p:pic>
    </p:spTree>
    <p:extLst>
      <p:ext uri="{BB962C8B-B14F-4D97-AF65-F5344CB8AC3E}">
        <p14:creationId xmlns:p14="http://schemas.microsoft.com/office/powerpoint/2010/main" val="8380735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71FDE-9D34-4DC3-A275-FFDB65B8A78B}"/>
              </a:ext>
            </a:extLst>
          </p:cNvPr>
          <p:cNvSpPr>
            <a:spLocks noGrp="1"/>
          </p:cNvSpPr>
          <p:nvPr>
            <p:ph type="title"/>
          </p:nvPr>
        </p:nvSpPr>
        <p:spPr/>
        <p:txBody>
          <a:bodyPr>
            <a:normAutofit/>
          </a:bodyPr>
          <a:lstStyle/>
          <a:p>
            <a:r>
              <a:rPr lang="en-GB" sz="4000" dirty="0"/>
              <a:t>Getting ready to request an account</a:t>
            </a:r>
          </a:p>
        </p:txBody>
      </p:sp>
      <p:sp>
        <p:nvSpPr>
          <p:cNvPr id="3" name="Content Placeholder 2">
            <a:extLst>
              <a:ext uri="{FF2B5EF4-FFF2-40B4-BE49-F238E27FC236}">
                <a16:creationId xmlns:a16="http://schemas.microsoft.com/office/drawing/2014/main" id="{BAB0954D-FB50-48E1-90ED-F64C35FB94EE}"/>
              </a:ext>
            </a:extLst>
          </p:cNvPr>
          <p:cNvSpPr>
            <a:spLocks noGrp="1"/>
          </p:cNvSpPr>
          <p:nvPr>
            <p:ph idx="1"/>
          </p:nvPr>
        </p:nvSpPr>
        <p:spPr/>
        <p:txBody>
          <a:bodyPr>
            <a:normAutofit/>
          </a:bodyPr>
          <a:lstStyle/>
          <a:p>
            <a:r>
              <a:rPr lang="en-GB" dirty="0"/>
              <a:t>Open a terminal:</a:t>
            </a:r>
          </a:p>
          <a:p>
            <a:pPr lvl="1"/>
            <a:r>
              <a:rPr lang="en-GB" dirty="0"/>
              <a:t>Open the Finder and choose “Applications” &gt; “Utilities” &gt; “Terminal”</a:t>
            </a:r>
          </a:p>
          <a:p>
            <a:r>
              <a:rPr lang="en-GB" dirty="0"/>
              <a:t>Enter “</a:t>
            </a:r>
            <a:r>
              <a:rPr lang="en-GB" dirty="0" err="1"/>
              <a:t>ssh</a:t>
            </a:r>
            <a:r>
              <a:rPr lang="en-GB" dirty="0"/>
              <a:t>-keygen -t </a:t>
            </a:r>
            <a:r>
              <a:rPr lang="en-GB" dirty="0" err="1"/>
              <a:t>rsa</a:t>
            </a:r>
            <a:r>
              <a:rPr lang="en-GB" dirty="0"/>
              <a:t> -b 4096”</a:t>
            </a:r>
          </a:p>
          <a:p>
            <a:r>
              <a:rPr lang="en-GB" dirty="0"/>
              <a:t>Choose a filename and a (safe!) passphrase</a:t>
            </a:r>
          </a:p>
        </p:txBody>
      </p:sp>
      <p:sp>
        <p:nvSpPr>
          <p:cNvPr id="6" name="TextBox 5">
            <a:extLst>
              <a:ext uri="{FF2B5EF4-FFF2-40B4-BE49-F238E27FC236}">
                <a16:creationId xmlns:a16="http://schemas.microsoft.com/office/drawing/2014/main" id="{22E4E7FC-CB2B-4B11-A8DB-2007D3C4EC03}"/>
              </a:ext>
            </a:extLst>
          </p:cNvPr>
          <p:cNvSpPr txBox="1"/>
          <p:nvPr/>
        </p:nvSpPr>
        <p:spPr>
          <a:xfrm>
            <a:off x="9927771" y="6176963"/>
            <a:ext cx="2111830" cy="523220"/>
          </a:xfrm>
          <a:prstGeom prst="rect">
            <a:avLst/>
          </a:prstGeom>
          <a:noFill/>
        </p:spPr>
        <p:txBody>
          <a:bodyPr wrap="square" rtlCol="0">
            <a:spAutoFit/>
          </a:bodyPr>
          <a:lstStyle/>
          <a:p>
            <a:r>
              <a:rPr lang="en-GB" sz="2800" b="1" dirty="0"/>
              <a:t>For Mac only</a:t>
            </a:r>
          </a:p>
        </p:txBody>
      </p:sp>
      <p:pic>
        <p:nvPicPr>
          <p:cNvPr id="5" name="Picture 4">
            <a:extLst>
              <a:ext uri="{FF2B5EF4-FFF2-40B4-BE49-F238E27FC236}">
                <a16:creationId xmlns:a16="http://schemas.microsoft.com/office/drawing/2014/main" id="{8D5480BE-C16F-4321-A85D-888FE01A5181}"/>
              </a:ext>
            </a:extLst>
          </p:cNvPr>
          <p:cNvPicPr>
            <a:picLocks noChangeAspect="1"/>
          </p:cNvPicPr>
          <p:nvPr/>
        </p:nvPicPr>
        <p:blipFill rotWithShape="1">
          <a:blip r:embed="rId2"/>
          <a:srcRect l="38648" t="61633" r="20484" b="24081"/>
          <a:stretch/>
        </p:blipFill>
        <p:spPr>
          <a:xfrm>
            <a:off x="1331945" y="4001294"/>
            <a:ext cx="9528110" cy="1873508"/>
          </a:xfrm>
          <a:prstGeom prst="rect">
            <a:avLst/>
          </a:prstGeom>
        </p:spPr>
      </p:pic>
    </p:spTree>
    <p:extLst>
      <p:ext uri="{BB962C8B-B14F-4D97-AF65-F5344CB8AC3E}">
        <p14:creationId xmlns:p14="http://schemas.microsoft.com/office/powerpoint/2010/main" val="40784659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71FDE-9D34-4DC3-A275-FFDB65B8A78B}"/>
              </a:ext>
            </a:extLst>
          </p:cNvPr>
          <p:cNvSpPr>
            <a:spLocks noGrp="1"/>
          </p:cNvSpPr>
          <p:nvPr>
            <p:ph type="title"/>
          </p:nvPr>
        </p:nvSpPr>
        <p:spPr/>
        <p:txBody>
          <a:bodyPr>
            <a:normAutofit/>
          </a:bodyPr>
          <a:lstStyle/>
          <a:p>
            <a:r>
              <a:rPr lang="en-GB" sz="4000" dirty="0"/>
              <a:t>Applying for the account</a:t>
            </a:r>
          </a:p>
        </p:txBody>
      </p:sp>
      <p:sp>
        <p:nvSpPr>
          <p:cNvPr id="3" name="Content Placeholder 2">
            <a:extLst>
              <a:ext uri="{FF2B5EF4-FFF2-40B4-BE49-F238E27FC236}">
                <a16:creationId xmlns:a16="http://schemas.microsoft.com/office/drawing/2014/main" id="{BAB0954D-FB50-48E1-90ED-F64C35FB94EE}"/>
              </a:ext>
            </a:extLst>
          </p:cNvPr>
          <p:cNvSpPr>
            <a:spLocks noGrp="1"/>
          </p:cNvSpPr>
          <p:nvPr>
            <p:ph idx="1"/>
          </p:nvPr>
        </p:nvSpPr>
        <p:spPr/>
        <p:txBody>
          <a:bodyPr>
            <a:normAutofit/>
          </a:bodyPr>
          <a:lstStyle/>
          <a:p>
            <a:r>
              <a:rPr lang="en-GB" dirty="0"/>
              <a:t>Go to </a:t>
            </a:r>
            <a:r>
              <a:rPr lang="en-GB" dirty="0">
                <a:hlinkClick r:id="rId3"/>
              </a:rPr>
              <a:t>https://account.vscentrum.be/</a:t>
            </a:r>
            <a:endParaRPr lang="en-GB" dirty="0"/>
          </a:p>
          <a:p>
            <a:r>
              <a:rPr lang="en-GB" dirty="0"/>
              <a:t>Select “UGent” as your home organization and log in to your UGent account</a:t>
            </a:r>
          </a:p>
          <a:p>
            <a:r>
              <a:rPr lang="en-GB" dirty="0"/>
              <a:t>Upload your public key (i.e., “id_rsa.pub”)</a:t>
            </a:r>
          </a:p>
          <a:p>
            <a:r>
              <a:rPr lang="en-GB" dirty="0"/>
              <a:t>You will receive an email with a link to confirm your email address</a:t>
            </a:r>
          </a:p>
          <a:p>
            <a:r>
              <a:rPr lang="en-GB" dirty="0"/>
              <a:t>After confirming your e-mail address the VSC staff will review, and, if applicable, approve your account</a:t>
            </a:r>
          </a:p>
          <a:p>
            <a:r>
              <a:rPr lang="en-GB" dirty="0"/>
              <a:t>Within one (work) day, you should receive a welcome email with your VSC account details</a:t>
            </a:r>
          </a:p>
        </p:txBody>
      </p:sp>
    </p:spTree>
    <p:extLst>
      <p:ext uri="{BB962C8B-B14F-4D97-AF65-F5344CB8AC3E}">
        <p14:creationId xmlns:p14="http://schemas.microsoft.com/office/powerpoint/2010/main" val="36241907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665155-A442-468A-94A3-55BE9CEBFFEF}"/>
              </a:ext>
            </a:extLst>
          </p:cNvPr>
          <p:cNvSpPr>
            <a:spLocks noGrp="1"/>
          </p:cNvSpPr>
          <p:nvPr>
            <p:ph type="ctrTitle"/>
          </p:nvPr>
        </p:nvSpPr>
        <p:spPr>
          <a:xfrm>
            <a:off x="1524000" y="2537100"/>
            <a:ext cx="9144000" cy="1783799"/>
          </a:xfrm>
        </p:spPr>
        <p:txBody>
          <a:bodyPr>
            <a:normAutofit/>
          </a:bodyPr>
          <a:lstStyle/>
          <a:p>
            <a:r>
              <a:rPr lang="en-GB" dirty="0"/>
              <a:t>Connecting to the HPC infrastructure</a:t>
            </a:r>
          </a:p>
        </p:txBody>
      </p:sp>
    </p:spTree>
    <p:extLst>
      <p:ext uri="{BB962C8B-B14F-4D97-AF65-F5344CB8AC3E}">
        <p14:creationId xmlns:p14="http://schemas.microsoft.com/office/powerpoint/2010/main" val="307382363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71FDE-9D34-4DC3-A275-FFDB65B8A78B}"/>
              </a:ext>
            </a:extLst>
          </p:cNvPr>
          <p:cNvSpPr>
            <a:spLocks noGrp="1"/>
          </p:cNvSpPr>
          <p:nvPr>
            <p:ph type="title"/>
          </p:nvPr>
        </p:nvSpPr>
        <p:spPr/>
        <p:txBody>
          <a:bodyPr>
            <a:normAutofit/>
          </a:bodyPr>
          <a:lstStyle/>
          <a:p>
            <a:r>
              <a:rPr lang="en-GB" sz="4000" dirty="0"/>
              <a:t>First time connection to the HPC infrastructure</a:t>
            </a:r>
          </a:p>
        </p:txBody>
      </p:sp>
      <p:sp>
        <p:nvSpPr>
          <p:cNvPr id="3" name="Content Placeholder 2">
            <a:extLst>
              <a:ext uri="{FF2B5EF4-FFF2-40B4-BE49-F238E27FC236}">
                <a16:creationId xmlns:a16="http://schemas.microsoft.com/office/drawing/2014/main" id="{BAB0954D-FB50-48E1-90ED-F64C35FB94EE}"/>
              </a:ext>
            </a:extLst>
          </p:cNvPr>
          <p:cNvSpPr>
            <a:spLocks noGrp="1"/>
          </p:cNvSpPr>
          <p:nvPr>
            <p:ph idx="1"/>
          </p:nvPr>
        </p:nvSpPr>
        <p:spPr/>
        <p:txBody>
          <a:bodyPr>
            <a:normAutofit/>
          </a:bodyPr>
          <a:lstStyle/>
          <a:p>
            <a:r>
              <a:rPr lang="en-GB" dirty="0"/>
              <a:t>Launch PuTTY and within the category “Session”, in the field “Host Name”, enter the name of the login node of the HPC cluster you want to connect to (i.e., “login.hpc.ugent.be”)</a:t>
            </a:r>
          </a:p>
        </p:txBody>
      </p:sp>
      <p:pic>
        <p:nvPicPr>
          <p:cNvPr id="5" name="Picture 4">
            <a:extLst>
              <a:ext uri="{FF2B5EF4-FFF2-40B4-BE49-F238E27FC236}">
                <a16:creationId xmlns:a16="http://schemas.microsoft.com/office/drawing/2014/main" id="{E18E338A-ADAB-425E-9676-E85EB4631ED0}"/>
              </a:ext>
            </a:extLst>
          </p:cNvPr>
          <p:cNvPicPr>
            <a:picLocks noChangeAspect="1"/>
          </p:cNvPicPr>
          <p:nvPr/>
        </p:nvPicPr>
        <p:blipFill rotWithShape="1">
          <a:blip r:embed="rId3"/>
          <a:srcRect l="35816" t="24652" r="34413" b="23946"/>
          <a:stretch/>
        </p:blipFill>
        <p:spPr>
          <a:xfrm>
            <a:off x="4215881" y="3066047"/>
            <a:ext cx="3760238" cy="3651993"/>
          </a:xfrm>
          <a:prstGeom prst="rect">
            <a:avLst/>
          </a:prstGeom>
        </p:spPr>
      </p:pic>
      <p:sp>
        <p:nvSpPr>
          <p:cNvPr id="6" name="TextBox 5">
            <a:extLst>
              <a:ext uri="{FF2B5EF4-FFF2-40B4-BE49-F238E27FC236}">
                <a16:creationId xmlns:a16="http://schemas.microsoft.com/office/drawing/2014/main" id="{B3B2B692-D085-467F-A505-D45975D2AAEC}"/>
              </a:ext>
            </a:extLst>
          </p:cNvPr>
          <p:cNvSpPr txBox="1"/>
          <p:nvPr/>
        </p:nvSpPr>
        <p:spPr>
          <a:xfrm>
            <a:off x="9182101" y="6176963"/>
            <a:ext cx="2857500" cy="523220"/>
          </a:xfrm>
          <a:prstGeom prst="rect">
            <a:avLst/>
          </a:prstGeom>
          <a:noFill/>
        </p:spPr>
        <p:txBody>
          <a:bodyPr wrap="square" rtlCol="0">
            <a:spAutoFit/>
          </a:bodyPr>
          <a:lstStyle/>
          <a:p>
            <a:r>
              <a:rPr lang="en-GB" sz="2800" b="1" dirty="0"/>
              <a:t>For Windows only</a:t>
            </a:r>
          </a:p>
        </p:txBody>
      </p:sp>
    </p:spTree>
    <p:extLst>
      <p:ext uri="{BB962C8B-B14F-4D97-AF65-F5344CB8AC3E}">
        <p14:creationId xmlns:p14="http://schemas.microsoft.com/office/powerpoint/2010/main" val="38484808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71FDE-9D34-4DC3-A275-FFDB65B8A78B}"/>
              </a:ext>
            </a:extLst>
          </p:cNvPr>
          <p:cNvSpPr>
            <a:spLocks noGrp="1"/>
          </p:cNvSpPr>
          <p:nvPr>
            <p:ph type="title"/>
          </p:nvPr>
        </p:nvSpPr>
        <p:spPr/>
        <p:txBody>
          <a:bodyPr/>
          <a:lstStyle/>
          <a:p>
            <a:r>
              <a:rPr lang="en-GB" dirty="0"/>
              <a:t>Table of contents</a:t>
            </a:r>
          </a:p>
        </p:txBody>
      </p:sp>
      <p:sp>
        <p:nvSpPr>
          <p:cNvPr id="3" name="Content Placeholder 2">
            <a:extLst>
              <a:ext uri="{FF2B5EF4-FFF2-40B4-BE49-F238E27FC236}">
                <a16:creationId xmlns:a16="http://schemas.microsoft.com/office/drawing/2014/main" id="{BAB0954D-FB50-48E1-90ED-F64C35FB94EE}"/>
              </a:ext>
            </a:extLst>
          </p:cNvPr>
          <p:cNvSpPr>
            <a:spLocks noGrp="1"/>
          </p:cNvSpPr>
          <p:nvPr>
            <p:ph idx="1"/>
          </p:nvPr>
        </p:nvSpPr>
        <p:spPr/>
        <p:txBody>
          <a:bodyPr/>
          <a:lstStyle/>
          <a:p>
            <a:r>
              <a:rPr lang="en-GB" dirty="0"/>
              <a:t>Chapter 1: Introduction to HPC </a:t>
            </a:r>
            <a:r>
              <a:rPr lang="en-GB" sz="1400" dirty="0"/>
              <a:t>(covered partially)</a:t>
            </a:r>
            <a:endParaRPr lang="en-GB" dirty="0"/>
          </a:p>
          <a:p>
            <a:r>
              <a:rPr lang="en-GB" dirty="0"/>
              <a:t>Chapter 2: Getting an HPC account </a:t>
            </a:r>
            <a:r>
              <a:rPr lang="en-GB" sz="1400" dirty="0"/>
              <a:t>(covered entirely, but not today)</a:t>
            </a:r>
          </a:p>
          <a:p>
            <a:r>
              <a:rPr lang="en-GB" dirty="0"/>
              <a:t>Chapter 3: Connecting to the HPC infrastructure </a:t>
            </a:r>
            <a:r>
              <a:rPr lang="en-GB" sz="1400" dirty="0"/>
              <a:t>(covered entirely, but not today)</a:t>
            </a:r>
          </a:p>
          <a:p>
            <a:r>
              <a:rPr lang="en-GB" dirty="0"/>
              <a:t>Chapter 4: Running batch jobs </a:t>
            </a:r>
            <a:r>
              <a:rPr lang="en-GB" sz="1400" dirty="0"/>
              <a:t>(covered partially)</a:t>
            </a:r>
          </a:p>
          <a:p>
            <a:r>
              <a:rPr lang="en-GB" dirty="0"/>
              <a:t>Chapter 5: Running interactive jobs </a:t>
            </a:r>
            <a:r>
              <a:rPr lang="en-GB" sz="1400" dirty="0"/>
              <a:t>(covered partially)</a:t>
            </a:r>
            <a:endParaRPr lang="en-GB" dirty="0"/>
          </a:p>
          <a:p>
            <a:r>
              <a:rPr lang="en-GB" dirty="0"/>
              <a:t>Chapter 6: Running jobs with input/output data </a:t>
            </a:r>
            <a:r>
              <a:rPr lang="en-GB" sz="1400" dirty="0"/>
              <a:t>(covered partially)</a:t>
            </a:r>
          </a:p>
          <a:p>
            <a:r>
              <a:rPr lang="en-GB" dirty="0"/>
              <a:t>Chapter 13: Fine-tuning job specifications </a:t>
            </a:r>
            <a:r>
              <a:rPr lang="en-GB" sz="1400" dirty="0"/>
              <a:t>(covered partially)</a:t>
            </a:r>
            <a:endParaRPr lang="en-GB" dirty="0"/>
          </a:p>
          <a:p>
            <a:r>
              <a:rPr lang="en-GB" dirty="0"/>
              <a:t>Chapter 14: Multi-job submission </a:t>
            </a:r>
            <a:r>
              <a:rPr lang="en-GB" sz="1400" dirty="0"/>
              <a:t>(covered partially)</a:t>
            </a:r>
            <a:endParaRPr lang="en-GB" sz="2800" dirty="0"/>
          </a:p>
        </p:txBody>
      </p:sp>
    </p:spTree>
    <p:extLst>
      <p:ext uri="{BB962C8B-B14F-4D97-AF65-F5344CB8AC3E}">
        <p14:creationId xmlns:p14="http://schemas.microsoft.com/office/powerpoint/2010/main" val="15220354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71FDE-9D34-4DC3-A275-FFDB65B8A78B}"/>
              </a:ext>
            </a:extLst>
          </p:cNvPr>
          <p:cNvSpPr>
            <a:spLocks noGrp="1"/>
          </p:cNvSpPr>
          <p:nvPr>
            <p:ph type="title"/>
          </p:nvPr>
        </p:nvSpPr>
        <p:spPr/>
        <p:txBody>
          <a:bodyPr>
            <a:normAutofit/>
          </a:bodyPr>
          <a:lstStyle/>
          <a:p>
            <a:r>
              <a:rPr lang="en-GB" sz="4000" dirty="0"/>
              <a:t>First time connection to the HPC infrastructure</a:t>
            </a:r>
          </a:p>
        </p:txBody>
      </p:sp>
      <p:sp>
        <p:nvSpPr>
          <p:cNvPr id="3" name="Content Placeholder 2">
            <a:extLst>
              <a:ext uri="{FF2B5EF4-FFF2-40B4-BE49-F238E27FC236}">
                <a16:creationId xmlns:a16="http://schemas.microsoft.com/office/drawing/2014/main" id="{BAB0954D-FB50-48E1-90ED-F64C35FB94EE}"/>
              </a:ext>
            </a:extLst>
          </p:cNvPr>
          <p:cNvSpPr>
            <a:spLocks noGrp="1"/>
          </p:cNvSpPr>
          <p:nvPr>
            <p:ph idx="1"/>
          </p:nvPr>
        </p:nvSpPr>
        <p:spPr/>
        <p:txBody>
          <a:bodyPr>
            <a:normAutofit/>
          </a:bodyPr>
          <a:lstStyle/>
          <a:p>
            <a:r>
              <a:rPr lang="en-GB" dirty="0"/>
              <a:t>In the category “Connection &gt; Data”, in the field “Auto-login username”, enter the VSC username you received by e-mail</a:t>
            </a:r>
          </a:p>
        </p:txBody>
      </p:sp>
      <p:pic>
        <p:nvPicPr>
          <p:cNvPr id="6" name="Picture 5">
            <a:extLst>
              <a:ext uri="{FF2B5EF4-FFF2-40B4-BE49-F238E27FC236}">
                <a16:creationId xmlns:a16="http://schemas.microsoft.com/office/drawing/2014/main" id="{51DBCC86-AC63-42AA-A864-F3324F8FC636}"/>
              </a:ext>
            </a:extLst>
          </p:cNvPr>
          <p:cNvPicPr>
            <a:picLocks noChangeAspect="1"/>
          </p:cNvPicPr>
          <p:nvPr/>
        </p:nvPicPr>
        <p:blipFill rotWithShape="1">
          <a:blip r:embed="rId3"/>
          <a:srcRect l="37806" t="36551" r="36250" b="19456"/>
          <a:stretch/>
        </p:blipFill>
        <p:spPr>
          <a:xfrm>
            <a:off x="4038600" y="2721265"/>
            <a:ext cx="4114800" cy="3924847"/>
          </a:xfrm>
          <a:prstGeom prst="rect">
            <a:avLst/>
          </a:prstGeom>
        </p:spPr>
      </p:pic>
      <p:sp>
        <p:nvSpPr>
          <p:cNvPr id="5" name="TextBox 4">
            <a:extLst>
              <a:ext uri="{FF2B5EF4-FFF2-40B4-BE49-F238E27FC236}">
                <a16:creationId xmlns:a16="http://schemas.microsoft.com/office/drawing/2014/main" id="{1BD709C9-DF4D-4A02-ACB0-C1362C135887}"/>
              </a:ext>
            </a:extLst>
          </p:cNvPr>
          <p:cNvSpPr txBox="1"/>
          <p:nvPr/>
        </p:nvSpPr>
        <p:spPr>
          <a:xfrm>
            <a:off x="9182101" y="6176963"/>
            <a:ext cx="2857500" cy="523220"/>
          </a:xfrm>
          <a:prstGeom prst="rect">
            <a:avLst/>
          </a:prstGeom>
          <a:noFill/>
        </p:spPr>
        <p:txBody>
          <a:bodyPr wrap="square" rtlCol="0">
            <a:spAutoFit/>
          </a:bodyPr>
          <a:lstStyle/>
          <a:p>
            <a:r>
              <a:rPr lang="en-GB" sz="2800" b="1" dirty="0"/>
              <a:t>For Windows only</a:t>
            </a:r>
          </a:p>
        </p:txBody>
      </p:sp>
    </p:spTree>
    <p:extLst>
      <p:ext uri="{BB962C8B-B14F-4D97-AF65-F5344CB8AC3E}">
        <p14:creationId xmlns:p14="http://schemas.microsoft.com/office/powerpoint/2010/main" val="24105562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71FDE-9D34-4DC3-A275-FFDB65B8A78B}"/>
              </a:ext>
            </a:extLst>
          </p:cNvPr>
          <p:cNvSpPr>
            <a:spLocks noGrp="1"/>
          </p:cNvSpPr>
          <p:nvPr>
            <p:ph type="title"/>
          </p:nvPr>
        </p:nvSpPr>
        <p:spPr/>
        <p:txBody>
          <a:bodyPr>
            <a:normAutofit/>
          </a:bodyPr>
          <a:lstStyle/>
          <a:p>
            <a:r>
              <a:rPr lang="en-GB" sz="4000" dirty="0"/>
              <a:t>First time connection to the HPC infrastructure</a:t>
            </a:r>
          </a:p>
        </p:txBody>
      </p:sp>
      <p:sp>
        <p:nvSpPr>
          <p:cNvPr id="3" name="Content Placeholder 2">
            <a:extLst>
              <a:ext uri="{FF2B5EF4-FFF2-40B4-BE49-F238E27FC236}">
                <a16:creationId xmlns:a16="http://schemas.microsoft.com/office/drawing/2014/main" id="{BAB0954D-FB50-48E1-90ED-F64C35FB94EE}"/>
              </a:ext>
            </a:extLst>
          </p:cNvPr>
          <p:cNvSpPr>
            <a:spLocks noGrp="1"/>
          </p:cNvSpPr>
          <p:nvPr>
            <p:ph idx="1"/>
          </p:nvPr>
        </p:nvSpPr>
        <p:spPr/>
        <p:txBody>
          <a:bodyPr>
            <a:normAutofit/>
          </a:bodyPr>
          <a:lstStyle/>
          <a:p>
            <a:r>
              <a:rPr lang="en-GB" dirty="0"/>
              <a:t>In the category “Connection &gt; SSH &gt; Auth”, in the field “Private key file for authentication” click on “Browse” and select the private key you generated (i.e., “</a:t>
            </a:r>
            <a:r>
              <a:rPr lang="en-GB" dirty="0" err="1"/>
              <a:t>id_rsa.ppk</a:t>
            </a:r>
            <a:r>
              <a:rPr lang="en-GB" dirty="0"/>
              <a:t>”)</a:t>
            </a:r>
          </a:p>
        </p:txBody>
      </p:sp>
      <p:pic>
        <p:nvPicPr>
          <p:cNvPr id="5" name="Picture 4">
            <a:extLst>
              <a:ext uri="{FF2B5EF4-FFF2-40B4-BE49-F238E27FC236}">
                <a16:creationId xmlns:a16="http://schemas.microsoft.com/office/drawing/2014/main" id="{22316200-28C3-475A-AE37-C7F84750B628}"/>
              </a:ext>
            </a:extLst>
          </p:cNvPr>
          <p:cNvPicPr>
            <a:picLocks noChangeAspect="1"/>
          </p:cNvPicPr>
          <p:nvPr/>
        </p:nvPicPr>
        <p:blipFill rotWithShape="1">
          <a:blip r:embed="rId3"/>
          <a:srcRect l="35740" t="26621" r="37092" b="27210"/>
          <a:stretch/>
        </p:blipFill>
        <p:spPr>
          <a:xfrm>
            <a:off x="4226730" y="3116424"/>
            <a:ext cx="3738539" cy="3573627"/>
          </a:xfrm>
          <a:prstGeom prst="rect">
            <a:avLst/>
          </a:prstGeom>
        </p:spPr>
      </p:pic>
      <p:sp>
        <p:nvSpPr>
          <p:cNvPr id="6" name="TextBox 5">
            <a:extLst>
              <a:ext uri="{FF2B5EF4-FFF2-40B4-BE49-F238E27FC236}">
                <a16:creationId xmlns:a16="http://schemas.microsoft.com/office/drawing/2014/main" id="{B1E70156-F536-456B-846D-29A1B21B672A}"/>
              </a:ext>
            </a:extLst>
          </p:cNvPr>
          <p:cNvSpPr txBox="1"/>
          <p:nvPr/>
        </p:nvSpPr>
        <p:spPr>
          <a:xfrm>
            <a:off x="9182101" y="6176963"/>
            <a:ext cx="2857500" cy="523220"/>
          </a:xfrm>
          <a:prstGeom prst="rect">
            <a:avLst/>
          </a:prstGeom>
          <a:noFill/>
        </p:spPr>
        <p:txBody>
          <a:bodyPr wrap="square" rtlCol="0">
            <a:spAutoFit/>
          </a:bodyPr>
          <a:lstStyle/>
          <a:p>
            <a:r>
              <a:rPr lang="en-GB" sz="2800" b="1" dirty="0"/>
              <a:t>For Windows only</a:t>
            </a:r>
          </a:p>
        </p:txBody>
      </p:sp>
    </p:spTree>
    <p:extLst>
      <p:ext uri="{BB962C8B-B14F-4D97-AF65-F5344CB8AC3E}">
        <p14:creationId xmlns:p14="http://schemas.microsoft.com/office/powerpoint/2010/main" val="23183380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71FDE-9D34-4DC3-A275-FFDB65B8A78B}"/>
              </a:ext>
            </a:extLst>
          </p:cNvPr>
          <p:cNvSpPr>
            <a:spLocks noGrp="1"/>
          </p:cNvSpPr>
          <p:nvPr>
            <p:ph type="title"/>
          </p:nvPr>
        </p:nvSpPr>
        <p:spPr/>
        <p:txBody>
          <a:bodyPr>
            <a:normAutofit/>
          </a:bodyPr>
          <a:lstStyle/>
          <a:p>
            <a:r>
              <a:rPr lang="en-GB" sz="4000" dirty="0"/>
              <a:t>First time connection to the HPC infrastructure</a:t>
            </a:r>
          </a:p>
        </p:txBody>
      </p:sp>
      <p:sp>
        <p:nvSpPr>
          <p:cNvPr id="3" name="Content Placeholder 2">
            <a:extLst>
              <a:ext uri="{FF2B5EF4-FFF2-40B4-BE49-F238E27FC236}">
                <a16:creationId xmlns:a16="http://schemas.microsoft.com/office/drawing/2014/main" id="{BAB0954D-FB50-48E1-90ED-F64C35FB94EE}"/>
              </a:ext>
            </a:extLst>
          </p:cNvPr>
          <p:cNvSpPr>
            <a:spLocks noGrp="1"/>
          </p:cNvSpPr>
          <p:nvPr>
            <p:ph idx="1"/>
          </p:nvPr>
        </p:nvSpPr>
        <p:spPr/>
        <p:txBody>
          <a:bodyPr>
            <a:normAutofit/>
          </a:bodyPr>
          <a:lstStyle/>
          <a:p>
            <a:r>
              <a:rPr lang="en-GB" dirty="0"/>
              <a:t>In the category “Connection &gt; SSH &gt; X11”, click the “Enable X11 Forwarding” checkbox</a:t>
            </a:r>
          </a:p>
        </p:txBody>
      </p:sp>
      <p:pic>
        <p:nvPicPr>
          <p:cNvPr id="6" name="Picture 5">
            <a:extLst>
              <a:ext uri="{FF2B5EF4-FFF2-40B4-BE49-F238E27FC236}">
                <a16:creationId xmlns:a16="http://schemas.microsoft.com/office/drawing/2014/main" id="{DCC0C781-12DF-4435-8C88-E56A64D0CF6A}"/>
              </a:ext>
            </a:extLst>
          </p:cNvPr>
          <p:cNvPicPr>
            <a:picLocks noChangeAspect="1"/>
          </p:cNvPicPr>
          <p:nvPr/>
        </p:nvPicPr>
        <p:blipFill rotWithShape="1">
          <a:blip r:embed="rId3"/>
          <a:srcRect l="34592" t="28844" r="35944" b="20408"/>
          <a:stretch/>
        </p:blipFill>
        <p:spPr>
          <a:xfrm>
            <a:off x="4029270" y="2666763"/>
            <a:ext cx="4133460" cy="4004624"/>
          </a:xfrm>
          <a:prstGeom prst="rect">
            <a:avLst/>
          </a:prstGeom>
        </p:spPr>
      </p:pic>
      <p:sp>
        <p:nvSpPr>
          <p:cNvPr id="5" name="TextBox 4">
            <a:extLst>
              <a:ext uri="{FF2B5EF4-FFF2-40B4-BE49-F238E27FC236}">
                <a16:creationId xmlns:a16="http://schemas.microsoft.com/office/drawing/2014/main" id="{CC501B4E-85C8-4E5D-AED3-AA1FD42346F2}"/>
              </a:ext>
            </a:extLst>
          </p:cNvPr>
          <p:cNvSpPr txBox="1"/>
          <p:nvPr/>
        </p:nvSpPr>
        <p:spPr>
          <a:xfrm>
            <a:off x="9182101" y="6176963"/>
            <a:ext cx="2857500" cy="523220"/>
          </a:xfrm>
          <a:prstGeom prst="rect">
            <a:avLst/>
          </a:prstGeom>
          <a:noFill/>
        </p:spPr>
        <p:txBody>
          <a:bodyPr wrap="square" rtlCol="0">
            <a:spAutoFit/>
          </a:bodyPr>
          <a:lstStyle/>
          <a:p>
            <a:r>
              <a:rPr lang="en-GB" sz="2800" b="1" dirty="0"/>
              <a:t>For Windows only</a:t>
            </a:r>
          </a:p>
        </p:txBody>
      </p:sp>
    </p:spTree>
    <p:extLst>
      <p:ext uri="{BB962C8B-B14F-4D97-AF65-F5344CB8AC3E}">
        <p14:creationId xmlns:p14="http://schemas.microsoft.com/office/powerpoint/2010/main" val="273610105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71FDE-9D34-4DC3-A275-FFDB65B8A78B}"/>
              </a:ext>
            </a:extLst>
          </p:cNvPr>
          <p:cNvSpPr>
            <a:spLocks noGrp="1"/>
          </p:cNvSpPr>
          <p:nvPr>
            <p:ph type="title"/>
          </p:nvPr>
        </p:nvSpPr>
        <p:spPr/>
        <p:txBody>
          <a:bodyPr>
            <a:normAutofit/>
          </a:bodyPr>
          <a:lstStyle/>
          <a:p>
            <a:r>
              <a:rPr lang="en-GB" sz="4000" dirty="0"/>
              <a:t>First time connection to the HPC infrastructure</a:t>
            </a:r>
          </a:p>
        </p:txBody>
      </p:sp>
      <p:sp>
        <p:nvSpPr>
          <p:cNvPr id="3" name="Content Placeholder 2">
            <a:extLst>
              <a:ext uri="{FF2B5EF4-FFF2-40B4-BE49-F238E27FC236}">
                <a16:creationId xmlns:a16="http://schemas.microsoft.com/office/drawing/2014/main" id="{BAB0954D-FB50-48E1-90ED-F64C35FB94EE}"/>
              </a:ext>
            </a:extLst>
          </p:cNvPr>
          <p:cNvSpPr>
            <a:spLocks noGrp="1"/>
          </p:cNvSpPr>
          <p:nvPr>
            <p:ph idx="1"/>
          </p:nvPr>
        </p:nvSpPr>
        <p:spPr/>
        <p:txBody>
          <a:bodyPr>
            <a:normAutofit/>
          </a:bodyPr>
          <a:lstStyle/>
          <a:p>
            <a:r>
              <a:rPr lang="en-GB" dirty="0"/>
              <a:t>Go back to “Session”, fill in “</a:t>
            </a:r>
            <a:r>
              <a:rPr lang="en-GB" dirty="0" err="1"/>
              <a:t>hpcugent</a:t>
            </a:r>
            <a:r>
              <a:rPr lang="en-GB" dirty="0"/>
              <a:t>” in the “Saved Sessions” field and press “Save” to store the session information</a:t>
            </a:r>
          </a:p>
        </p:txBody>
      </p:sp>
      <p:pic>
        <p:nvPicPr>
          <p:cNvPr id="5" name="Picture 4">
            <a:extLst>
              <a:ext uri="{FF2B5EF4-FFF2-40B4-BE49-F238E27FC236}">
                <a16:creationId xmlns:a16="http://schemas.microsoft.com/office/drawing/2014/main" id="{AB926406-BD88-458E-8F1C-FAE36836A825}"/>
              </a:ext>
            </a:extLst>
          </p:cNvPr>
          <p:cNvPicPr>
            <a:picLocks noChangeAspect="1"/>
          </p:cNvPicPr>
          <p:nvPr/>
        </p:nvPicPr>
        <p:blipFill rotWithShape="1">
          <a:blip r:embed="rId3"/>
          <a:srcRect l="36888" t="33605" r="35332" b="19048"/>
          <a:stretch/>
        </p:blipFill>
        <p:spPr>
          <a:xfrm>
            <a:off x="4019938" y="2668555"/>
            <a:ext cx="4152123" cy="3980548"/>
          </a:xfrm>
          <a:prstGeom prst="rect">
            <a:avLst/>
          </a:prstGeom>
        </p:spPr>
      </p:pic>
      <p:sp>
        <p:nvSpPr>
          <p:cNvPr id="6" name="TextBox 5">
            <a:extLst>
              <a:ext uri="{FF2B5EF4-FFF2-40B4-BE49-F238E27FC236}">
                <a16:creationId xmlns:a16="http://schemas.microsoft.com/office/drawing/2014/main" id="{4D302ADE-B897-4037-B382-1E4525AFB319}"/>
              </a:ext>
            </a:extLst>
          </p:cNvPr>
          <p:cNvSpPr txBox="1"/>
          <p:nvPr/>
        </p:nvSpPr>
        <p:spPr>
          <a:xfrm>
            <a:off x="9182101" y="6176963"/>
            <a:ext cx="2857500" cy="523220"/>
          </a:xfrm>
          <a:prstGeom prst="rect">
            <a:avLst/>
          </a:prstGeom>
          <a:noFill/>
        </p:spPr>
        <p:txBody>
          <a:bodyPr wrap="square" rtlCol="0">
            <a:spAutoFit/>
          </a:bodyPr>
          <a:lstStyle/>
          <a:p>
            <a:r>
              <a:rPr lang="en-GB" sz="2800" b="1" dirty="0"/>
              <a:t>For Windows only</a:t>
            </a:r>
          </a:p>
        </p:txBody>
      </p:sp>
    </p:spTree>
    <p:extLst>
      <p:ext uri="{BB962C8B-B14F-4D97-AF65-F5344CB8AC3E}">
        <p14:creationId xmlns:p14="http://schemas.microsoft.com/office/powerpoint/2010/main" val="244189281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71FDE-9D34-4DC3-A275-FFDB65B8A78B}"/>
              </a:ext>
            </a:extLst>
          </p:cNvPr>
          <p:cNvSpPr>
            <a:spLocks noGrp="1"/>
          </p:cNvSpPr>
          <p:nvPr>
            <p:ph type="title"/>
          </p:nvPr>
        </p:nvSpPr>
        <p:spPr/>
        <p:txBody>
          <a:bodyPr>
            <a:normAutofit/>
          </a:bodyPr>
          <a:lstStyle/>
          <a:p>
            <a:r>
              <a:rPr lang="en-GB" sz="4000" dirty="0"/>
              <a:t>First time connection to the HPC infrastructure</a:t>
            </a:r>
          </a:p>
        </p:txBody>
      </p:sp>
      <p:sp>
        <p:nvSpPr>
          <p:cNvPr id="3" name="Content Placeholder 2">
            <a:extLst>
              <a:ext uri="{FF2B5EF4-FFF2-40B4-BE49-F238E27FC236}">
                <a16:creationId xmlns:a16="http://schemas.microsoft.com/office/drawing/2014/main" id="{BAB0954D-FB50-48E1-90ED-F64C35FB94EE}"/>
              </a:ext>
            </a:extLst>
          </p:cNvPr>
          <p:cNvSpPr>
            <a:spLocks noGrp="1"/>
          </p:cNvSpPr>
          <p:nvPr>
            <p:ph idx="1"/>
          </p:nvPr>
        </p:nvSpPr>
        <p:spPr/>
        <p:txBody>
          <a:bodyPr>
            <a:normAutofit/>
          </a:bodyPr>
          <a:lstStyle/>
          <a:p>
            <a:r>
              <a:rPr lang="en-GB" dirty="0"/>
              <a:t>Now pressing “Open” will open a terminal window and ask for your passphrase</a:t>
            </a:r>
          </a:p>
        </p:txBody>
      </p:sp>
      <p:pic>
        <p:nvPicPr>
          <p:cNvPr id="6" name="Picture 5">
            <a:extLst>
              <a:ext uri="{FF2B5EF4-FFF2-40B4-BE49-F238E27FC236}">
                <a16:creationId xmlns:a16="http://schemas.microsoft.com/office/drawing/2014/main" id="{183DB5BD-CF53-41BD-8DA4-748460E5FA81}"/>
              </a:ext>
            </a:extLst>
          </p:cNvPr>
          <p:cNvPicPr>
            <a:picLocks noChangeAspect="1"/>
          </p:cNvPicPr>
          <p:nvPr/>
        </p:nvPicPr>
        <p:blipFill rotWithShape="1">
          <a:blip r:embed="rId3"/>
          <a:srcRect l="34439" t="27891" r="32882" b="34966"/>
          <a:stretch/>
        </p:blipFill>
        <p:spPr>
          <a:xfrm>
            <a:off x="3254014" y="2858861"/>
            <a:ext cx="5683971" cy="3634014"/>
          </a:xfrm>
          <a:prstGeom prst="rect">
            <a:avLst/>
          </a:prstGeom>
        </p:spPr>
      </p:pic>
      <p:sp>
        <p:nvSpPr>
          <p:cNvPr id="5" name="TextBox 4">
            <a:extLst>
              <a:ext uri="{FF2B5EF4-FFF2-40B4-BE49-F238E27FC236}">
                <a16:creationId xmlns:a16="http://schemas.microsoft.com/office/drawing/2014/main" id="{61DE2325-CEF5-4452-8D58-C65E2EA1C7DC}"/>
              </a:ext>
            </a:extLst>
          </p:cNvPr>
          <p:cNvSpPr txBox="1"/>
          <p:nvPr/>
        </p:nvSpPr>
        <p:spPr>
          <a:xfrm>
            <a:off x="9182101" y="6176963"/>
            <a:ext cx="2857500" cy="523220"/>
          </a:xfrm>
          <a:prstGeom prst="rect">
            <a:avLst/>
          </a:prstGeom>
          <a:noFill/>
        </p:spPr>
        <p:txBody>
          <a:bodyPr wrap="square" rtlCol="0">
            <a:spAutoFit/>
          </a:bodyPr>
          <a:lstStyle/>
          <a:p>
            <a:r>
              <a:rPr lang="en-GB" sz="2800" b="1" dirty="0"/>
              <a:t>For Windows only</a:t>
            </a:r>
          </a:p>
        </p:txBody>
      </p:sp>
    </p:spTree>
    <p:extLst>
      <p:ext uri="{BB962C8B-B14F-4D97-AF65-F5344CB8AC3E}">
        <p14:creationId xmlns:p14="http://schemas.microsoft.com/office/powerpoint/2010/main" val="22204311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71FDE-9D34-4DC3-A275-FFDB65B8A78B}"/>
              </a:ext>
            </a:extLst>
          </p:cNvPr>
          <p:cNvSpPr>
            <a:spLocks noGrp="1"/>
          </p:cNvSpPr>
          <p:nvPr>
            <p:ph type="title"/>
          </p:nvPr>
        </p:nvSpPr>
        <p:spPr/>
        <p:txBody>
          <a:bodyPr>
            <a:normAutofit/>
          </a:bodyPr>
          <a:lstStyle/>
          <a:p>
            <a:r>
              <a:rPr lang="en-GB" sz="4000" dirty="0"/>
              <a:t>First time connection to the HPC infrastructure</a:t>
            </a:r>
          </a:p>
        </p:txBody>
      </p:sp>
      <p:pic>
        <p:nvPicPr>
          <p:cNvPr id="5" name="Picture 4">
            <a:extLst>
              <a:ext uri="{FF2B5EF4-FFF2-40B4-BE49-F238E27FC236}">
                <a16:creationId xmlns:a16="http://schemas.microsoft.com/office/drawing/2014/main" id="{31A1AEBD-162F-44D1-AE89-5299732EC34F}"/>
              </a:ext>
            </a:extLst>
          </p:cNvPr>
          <p:cNvPicPr>
            <a:picLocks noChangeAspect="1"/>
          </p:cNvPicPr>
          <p:nvPr/>
        </p:nvPicPr>
        <p:blipFill rotWithShape="1">
          <a:blip r:embed="rId3"/>
          <a:srcRect l="22041" t="24652" r="26072" b="17279"/>
          <a:stretch/>
        </p:blipFill>
        <p:spPr>
          <a:xfrm>
            <a:off x="838200" y="1492898"/>
            <a:ext cx="7942756" cy="4999977"/>
          </a:xfrm>
          <a:prstGeom prst="rect">
            <a:avLst/>
          </a:prstGeom>
        </p:spPr>
      </p:pic>
      <p:sp>
        <p:nvSpPr>
          <p:cNvPr id="4" name="TextBox 3">
            <a:extLst>
              <a:ext uri="{FF2B5EF4-FFF2-40B4-BE49-F238E27FC236}">
                <a16:creationId xmlns:a16="http://schemas.microsoft.com/office/drawing/2014/main" id="{F90418AD-DA49-497D-93C0-CA8BA6B5B5E0}"/>
              </a:ext>
            </a:extLst>
          </p:cNvPr>
          <p:cNvSpPr txBox="1"/>
          <p:nvPr/>
        </p:nvSpPr>
        <p:spPr>
          <a:xfrm>
            <a:off x="9182101" y="6176963"/>
            <a:ext cx="2857500" cy="523220"/>
          </a:xfrm>
          <a:prstGeom prst="rect">
            <a:avLst/>
          </a:prstGeom>
          <a:noFill/>
        </p:spPr>
        <p:txBody>
          <a:bodyPr wrap="square" rtlCol="0">
            <a:spAutoFit/>
          </a:bodyPr>
          <a:lstStyle/>
          <a:p>
            <a:r>
              <a:rPr lang="en-GB" sz="2800" b="1" dirty="0"/>
              <a:t>For Windows only</a:t>
            </a:r>
          </a:p>
        </p:txBody>
      </p:sp>
    </p:spTree>
    <p:extLst>
      <p:ext uri="{BB962C8B-B14F-4D97-AF65-F5344CB8AC3E}">
        <p14:creationId xmlns:p14="http://schemas.microsoft.com/office/powerpoint/2010/main" val="90588311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71FDE-9D34-4DC3-A275-FFDB65B8A78B}"/>
              </a:ext>
            </a:extLst>
          </p:cNvPr>
          <p:cNvSpPr>
            <a:spLocks noGrp="1"/>
          </p:cNvSpPr>
          <p:nvPr>
            <p:ph type="title"/>
          </p:nvPr>
        </p:nvSpPr>
        <p:spPr/>
        <p:txBody>
          <a:bodyPr>
            <a:normAutofit/>
          </a:bodyPr>
          <a:lstStyle/>
          <a:p>
            <a:r>
              <a:rPr lang="en-GB" sz="4000" dirty="0"/>
              <a:t>First time connection to the HPC infrastructure</a:t>
            </a:r>
          </a:p>
        </p:txBody>
      </p:sp>
      <p:sp>
        <p:nvSpPr>
          <p:cNvPr id="3" name="Content Placeholder 2">
            <a:extLst>
              <a:ext uri="{FF2B5EF4-FFF2-40B4-BE49-F238E27FC236}">
                <a16:creationId xmlns:a16="http://schemas.microsoft.com/office/drawing/2014/main" id="{BAB0954D-FB50-48E1-90ED-F64C35FB94EE}"/>
              </a:ext>
            </a:extLst>
          </p:cNvPr>
          <p:cNvSpPr>
            <a:spLocks noGrp="1"/>
          </p:cNvSpPr>
          <p:nvPr>
            <p:ph idx="1"/>
          </p:nvPr>
        </p:nvSpPr>
        <p:spPr/>
        <p:txBody>
          <a:bodyPr>
            <a:normAutofit/>
          </a:bodyPr>
          <a:lstStyle/>
          <a:p>
            <a:r>
              <a:rPr lang="en-GB" dirty="0"/>
              <a:t>Congratulations! You are now logged in to the HPC infrastructure!</a:t>
            </a:r>
          </a:p>
          <a:p>
            <a:r>
              <a:rPr lang="en-GB" dirty="0"/>
              <a:t>For future PuTTY sessions, just select your saved session (i.e. “</a:t>
            </a:r>
            <a:r>
              <a:rPr lang="en-GB" dirty="0" err="1"/>
              <a:t>hpcugent</a:t>
            </a:r>
            <a:r>
              <a:rPr lang="en-GB" dirty="0"/>
              <a:t>”) from the list, “Load” it and press “Open”</a:t>
            </a:r>
          </a:p>
        </p:txBody>
      </p:sp>
      <p:sp>
        <p:nvSpPr>
          <p:cNvPr id="4" name="TextBox 3">
            <a:extLst>
              <a:ext uri="{FF2B5EF4-FFF2-40B4-BE49-F238E27FC236}">
                <a16:creationId xmlns:a16="http://schemas.microsoft.com/office/drawing/2014/main" id="{1FF0B892-8580-4AF5-A226-A9D4A6C00836}"/>
              </a:ext>
            </a:extLst>
          </p:cNvPr>
          <p:cNvSpPr txBox="1"/>
          <p:nvPr/>
        </p:nvSpPr>
        <p:spPr>
          <a:xfrm>
            <a:off x="9182101" y="6176963"/>
            <a:ext cx="2857500" cy="523220"/>
          </a:xfrm>
          <a:prstGeom prst="rect">
            <a:avLst/>
          </a:prstGeom>
          <a:noFill/>
        </p:spPr>
        <p:txBody>
          <a:bodyPr wrap="square" rtlCol="0">
            <a:spAutoFit/>
          </a:bodyPr>
          <a:lstStyle/>
          <a:p>
            <a:r>
              <a:rPr lang="en-GB" sz="2800" b="1" dirty="0"/>
              <a:t>For Windows only</a:t>
            </a:r>
          </a:p>
        </p:txBody>
      </p:sp>
    </p:spTree>
    <p:extLst>
      <p:ext uri="{BB962C8B-B14F-4D97-AF65-F5344CB8AC3E}">
        <p14:creationId xmlns:p14="http://schemas.microsoft.com/office/powerpoint/2010/main" val="12447051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71FDE-9D34-4DC3-A275-FFDB65B8A78B}"/>
              </a:ext>
            </a:extLst>
          </p:cNvPr>
          <p:cNvSpPr>
            <a:spLocks noGrp="1"/>
          </p:cNvSpPr>
          <p:nvPr>
            <p:ph type="title"/>
          </p:nvPr>
        </p:nvSpPr>
        <p:spPr/>
        <p:txBody>
          <a:bodyPr>
            <a:normAutofit/>
          </a:bodyPr>
          <a:lstStyle/>
          <a:p>
            <a:r>
              <a:rPr lang="en-GB" sz="4000" dirty="0"/>
              <a:t>First time connection to the HPC infrastructure</a:t>
            </a:r>
          </a:p>
        </p:txBody>
      </p:sp>
      <p:sp>
        <p:nvSpPr>
          <p:cNvPr id="3" name="Content Placeholder 2">
            <a:extLst>
              <a:ext uri="{FF2B5EF4-FFF2-40B4-BE49-F238E27FC236}">
                <a16:creationId xmlns:a16="http://schemas.microsoft.com/office/drawing/2014/main" id="{BAB0954D-FB50-48E1-90ED-F64C35FB94EE}"/>
              </a:ext>
            </a:extLst>
          </p:cNvPr>
          <p:cNvSpPr>
            <a:spLocks noGrp="1"/>
          </p:cNvSpPr>
          <p:nvPr>
            <p:ph idx="1"/>
          </p:nvPr>
        </p:nvSpPr>
        <p:spPr/>
        <p:txBody>
          <a:bodyPr>
            <a:normAutofit/>
          </a:bodyPr>
          <a:lstStyle/>
          <a:p>
            <a:r>
              <a:rPr lang="en-GB" dirty="0"/>
              <a:t>Open a terminal and enter “</a:t>
            </a:r>
            <a:r>
              <a:rPr lang="en-GB" dirty="0" err="1"/>
              <a:t>ssh</a:t>
            </a:r>
            <a:r>
              <a:rPr lang="en-GB" dirty="0"/>
              <a:t> vsc43506@login.hpc.ugent.be”</a:t>
            </a:r>
          </a:p>
          <a:p>
            <a:pPr lvl="1"/>
            <a:r>
              <a:rPr lang="en-GB" dirty="0"/>
              <a:t>But replace the 43506 with your own number</a:t>
            </a:r>
          </a:p>
          <a:p>
            <a:r>
              <a:rPr lang="en-GB" dirty="0"/>
              <a:t>Congratulations, you are now logged in to the HPC infrastructure!</a:t>
            </a:r>
          </a:p>
          <a:p>
            <a:r>
              <a:rPr lang="en-GB" dirty="0"/>
              <a:t>Yes, this took Windows users 8 slides …</a:t>
            </a:r>
          </a:p>
        </p:txBody>
      </p:sp>
      <p:sp>
        <p:nvSpPr>
          <p:cNvPr id="6" name="TextBox 5">
            <a:extLst>
              <a:ext uri="{FF2B5EF4-FFF2-40B4-BE49-F238E27FC236}">
                <a16:creationId xmlns:a16="http://schemas.microsoft.com/office/drawing/2014/main" id="{B3B2B692-D085-467F-A505-D45975D2AAEC}"/>
              </a:ext>
            </a:extLst>
          </p:cNvPr>
          <p:cNvSpPr txBox="1"/>
          <p:nvPr/>
        </p:nvSpPr>
        <p:spPr>
          <a:xfrm>
            <a:off x="9899779" y="6176963"/>
            <a:ext cx="2139821" cy="523220"/>
          </a:xfrm>
          <a:prstGeom prst="rect">
            <a:avLst/>
          </a:prstGeom>
          <a:noFill/>
        </p:spPr>
        <p:txBody>
          <a:bodyPr wrap="square" rtlCol="0">
            <a:spAutoFit/>
          </a:bodyPr>
          <a:lstStyle/>
          <a:p>
            <a:r>
              <a:rPr lang="en-GB" sz="2800" b="1" dirty="0"/>
              <a:t>For Mac only</a:t>
            </a:r>
          </a:p>
        </p:txBody>
      </p:sp>
    </p:spTree>
    <p:extLst>
      <p:ext uri="{BB962C8B-B14F-4D97-AF65-F5344CB8AC3E}">
        <p14:creationId xmlns:p14="http://schemas.microsoft.com/office/powerpoint/2010/main" val="407393640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71FDE-9D34-4DC3-A275-FFDB65B8A78B}"/>
              </a:ext>
            </a:extLst>
          </p:cNvPr>
          <p:cNvSpPr>
            <a:spLocks noGrp="1"/>
          </p:cNvSpPr>
          <p:nvPr>
            <p:ph type="title"/>
          </p:nvPr>
        </p:nvSpPr>
        <p:spPr/>
        <p:txBody>
          <a:bodyPr>
            <a:normAutofit/>
          </a:bodyPr>
          <a:lstStyle/>
          <a:p>
            <a:r>
              <a:rPr lang="en-GB" sz="4000" dirty="0"/>
              <a:t>Transfer files to/from the HPC</a:t>
            </a:r>
          </a:p>
        </p:txBody>
      </p:sp>
      <p:sp>
        <p:nvSpPr>
          <p:cNvPr id="3" name="Content Placeholder 2">
            <a:extLst>
              <a:ext uri="{FF2B5EF4-FFF2-40B4-BE49-F238E27FC236}">
                <a16:creationId xmlns:a16="http://schemas.microsoft.com/office/drawing/2014/main" id="{BAB0954D-FB50-48E1-90ED-F64C35FB94EE}"/>
              </a:ext>
            </a:extLst>
          </p:cNvPr>
          <p:cNvSpPr>
            <a:spLocks noGrp="1"/>
          </p:cNvSpPr>
          <p:nvPr>
            <p:ph idx="1"/>
          </p:nvPr>
        </p:nvSpPr>
        <p:spPr>
          <a:xfrm>
            <a:off x="838200" y="1797634"/>
            <a:ext cx="10515600" cy="4351338"/>
          </a:xfrm>
        </p:spPr>
        <p:txBody>
          <a:bodyPr>
            <a:normAutofit fontScale="92500" lnSpcReduction="10000"/>
          </a:bodyPr>
          <a:lstStyle/>
          <a:p>
            <a:r>
              <a:rPr lang="en-GB" dirty="0"/>
              <a:t>Go to </a:t>
            </a:r>
            <a:r>
              <a:rPr lang="en-GB" dirty="0">
                <a:hlinkClick r:id="rId3"/>
              </a:rPr>
              <a:t>http://www.winscp.net/</a:t>
            </a:r>
            <a:endParaRPr lang="en-GB" dirty="0"/>
          </a:p>
          <a:p>
            <a:r>
              <a:rPr lang="en-GB" dirty="0"/>
              <a:t>Download and install WinSCP</a:t>
            </a:r>
          </a:p>
          <a:p>
            <a:r>
              <a:rPr lang="en-GB" dirty="0"/>
              <a:t>Open the program</a:t>
            </a:r>
          </a:p>
          <a:p>
            <a:r>
              <a:rPr lang="en-GB" dirty="0"/>
              <a:t>The Login menu is shown automatically                                                               (if it is closed, click “New Session” to open it again)</a:t>
            </a:r>
          </a:p>
          <a:p>
            <a:r>
              <a:rPr lang="en-GB" dirty="0"/>
              <a:t>Fill in the necessary fields under “Session” </a:t>
            </a:r>
          </a:p>
          <a:p>
            <a:pPr lvl="1"/>
            <a:r>
              <a:rPr lang="en-GB" dirty="0"/>
              <a:t>(a) Click “New Site”</a:t>
            </a:r>
          </a:p>
          <a:p>
            <a:pPr lvl="1"/>
            <a:r>
              <a:rPr lang="en-GB" dirty="0"/>
              <a:t>(b) Enter “login.hpc.ugent.be” in the “Host name” field</a:t>
            </a:r>
          </a:p>
          <a:p>
            <a:pPr lvl="1"/>
            <a:r>
              <a:rPr lang="en-GB" dirty="0"/>
              <a:t>(c) Enter your username in the “User name” field</a:t>
            </a:r>
          </a:p>
          <a:p>
            <a:pPr lvl="1"/>
            <a:r>
              <a:rPr lang="en-GB" dirty="0"/>
              <a:t>(d) Select SCP as the file protocol</a:t>
            </a:r>
          </a:p>
          <a:p>
            <a:pPr lvl="1"/>
            <a:r>
              <a:rPr lang="en-GB" dirty="0"/>
              <a:t>(e) Note that the password field remains empty</a:t>
            </a:r>
          </a:p>
        </p:txBody>
      </p:sp>
      <p:pic>
        <p:nvPicPr>
          <p:cNvPr id="5" name="Picture 4">
            <a:extLst>
              <a:ext uri="{FF2B5EF4-FFF2-40B4-BE49-F238E27FC236}">
                <a16:creationId xmlns:a16="http://schemas.microsoft.com/office/drawing/2014/main" id="{592AFBDB-55E2-4BE2-B20E-B68F96211671}"/>
              </a:ext>
            </a:extLst>
          </p:cNvPr>
          <p:cNvPicPr>
            <a:picLocks noChangeAspect="1"/>
          </p:cNvPicPr>
          <p:nvPr/>
        </p:nvPicPr>
        <p:blipFill rotWithShape="1">
          <a:blip r:embed="rId4"/>
          <a:srcRect l="38333" t="16308" r="33963" b="50732"/>
          <a:stretch/>
        </p:blipFill>
        <p:spPr>
          <a:xfrm>
            <a:off x="7427167" y="329901"/>
            <a:ext cx="4372947" cy="2926483"/>
          </a:xfrm>
          <a:prstGeom prst="rect">
            <a:avLst/>
          </a:prstGeom>
        </p:spPr>
      </p:pic>
      <p:sp>
        <p:nvSpPr>
          <p:cNvPr id="6" name="TextBox 5">
            <a:extLst>
              <a:ext uri="{FF2B5EF4-FFF2-40B4-BE49-F238E27FC236}">
                <a16:creationId xmlns:a16="http://schemas.microsoft.com/office/drawing/2014/main" id="{D148F6A5-B29B-49F9-98C3-5AAD705B736B}"/>
              </a:ext>
            </a:extLst>
          </p:cNvPr>
          <p:cNvSpPr txBox="1"/>
          <p:nvPr/>
        </p:nvSpPr>
        <p:spPr>
          <a:xfrm>
            <a:off x="9182101" y="6176963"/>
            <a:ext cx="2857500" cy="523220"/>
          </a:xfrm>
          <a:prstGeom prst="rect">
            <a:avLst/>
          </a:prstGeom>
          <a:noFill/>
        </p:spPr>
        <p:txBody>
          <a:bodyPr wrap="square" rtlCol="0">
            <a:spAutoFit/>
          </a:bodyPr>
          <a:lstStyle/>
          <a:p>
            <a:r>
              <a:rPr lang="en-GB" sz="2800" b="1" dirty="0"/>
              <a:t>For Windows only</a:t>
            </a:r>
          </a:p>
        </p:txBody>
      </p:sp>
      <p:sp>
        <p:nvSpPr>
          <p:cNvPr id="7" name="TextBox 6">
            <a:extLst>
              <a:ext uri="{FF2B5EF4-FFF2-40B4-BE49-F238E27FC236}">
                <a16:creationId xmlns:a16="http://schemas.microsoft.com/office/drawing/2014/main" id="{DF43EFA3-2B1E-424F-A7AB-219F3C076694}"/>
              </a:ext>
            </a:extLst>
          </p:cNvPr>
          <p:cNvSpPr txBox="1"/>
          <p:nvPr/>
        </p:nvSpPr>
        <p:spPr>
          <a:xfrm>
            <a:off x="-1" y="6581001"/>
            <a:ext cx="12192001" cy="276999"/>
          </a:xfrm>
          <a:prstGeom prst="rect">
            <a:avLst/>
          </a:prstGeom>
          <a:noFill/>
        </p:spPr>
        <p:txBody>
          <a:bodyPr wrap="square" rtlCol="0">
            <a:spAutoFit/>
          </a:bodyPr>
          <a:lstStyle/>
          <a:p>
            <a:r>
              <a:rPr lang="en-GB" sz="1200" dirty="0"/>
              <a:t>Instead of installing WinSCP, you can also transfer files </a:t>
            </a:r>
            <a:r>
              <a:rPr lang="en-GB" sz="1200"/>
              <a:t>online here: </a:t>
            </a:r>
            <a:r>
              <a:rPr lang="en-GB" sz="1200" dirty="0">
                <a:hlinkClick r:id="rId5"/>
              </a:rPr>
              <a:t>https://login.hpc.ugent.be/</a:t>
            </a:r>
            <a:r>
              <a:rPr lang="en-GB" sz="1200" dirty="0"/>
              <a:t> </a:t>
            </a:r>
          </a:p>
        </p:txBody>
      </p:sp>
    </p:spTree>
    <p:extLst>
      <p:ext uri="{BB962C8B-B14F-4D97-AF65-F5344CB8AC3E}">
        <p14:creationId xmlns:p14="http://schemas.microsoft.com/office/powerpoint/2010/main" val="302832431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71FDE-9D34-4DC3-A275-FFDB65B8A78B}"/>
              </a:ext>
            </a:extLst>
          </p:cNvPr>
          <p:cNvSpPr>
            <a:spLocks noGrp="1"/>
          </p:cNvSpPr>
          <p:nvPr>
            <p:ph type="title"/>
          </p:nvPr>
        </p:nvSpPr>
        <p:spPr/>
        <p:txBody>
          <a:bodyPr>
            <a:normAutofit/>
          </a:bodyPr>
          <a:lstStyle/>
          <a:p>
            <a:r>
              <a:rPr lang="en-GB" sz="4000" dirty="0"/>
              <a:t>Transfer files to/from the HPC</a:t>
            </a:r>
          </a:p>
        </p:txBody>
      </p:sp>
      <p:sp>
        <p:nvSpPr>
          <p:cNvPr id="3" name="Content Placeholder 2">
            <a:extLst>
              <a:ext uri="{FF2B5EF4-FFF2-40B4-BE49-F238E27FC236}">
                <a16:creationId xmlns:a16="http://schemas.microsoft.com/office/drawing/2014/main" id="{BAB0954D-FB50-48E1-90ED-F64C35FB94EE}"/>
              </a:ext>
            </a:extLst>
          </p:cNvPr>
          <p:cNvSpPr>
            <a:spLocks noGrp="1"/>
          </p:cNvSpPr>
          <p:nvPr>
            <p:ph idx="1"/>
          </p:nvPr>
        </p:nvSpPr>
        <p:spPr/>
        <p:txBody>
          <a:bodyPr>
            <a:normAutofit/>
          </a:bodyPr>
          <a:lstStyle/>
          <a:p>
            <a:pPr lvl="1"/>
            <a:r>
              <a:rPr lang="en-GB" dirty="0"/>
              <a:t>(f) Click “Advanced”</a:t>
            </a:r>
          </a:p>
          <a:p>
            <a:pPr lvl="1"/>
            <a:r>
              <a:rPr lang="en-GB" dirty="0"/>
              <a:t>(g) Click “SSH Authentication”</a:t>
            </a:r>
          </a:p>
          <a:p>
            <a:pPr lvl="1"/>
            <a:r>
              <a:rPr lang="en-GB" dirty="0"/>
              <a:t>(h) Select your private key in the field “Private key file”</a:t>
            </a:r>
          </a:p>
        </p:txBody>
      </p:sp>
      <p:pic>
        <p:nvPicPr>
          <p:cNvPr id="5" name="Picture 4">
            <a:extLst>
              <a:ext uri="{FF2B5EF4-FFF2-40B4-BE49-F238E27FC236}">
                <a16:creationId xmlns:a16="http://schemas.microsoft.com/office/drawing/2014/main" id="{592AFBDB-55E2-4BE2-B20E-B68F96211671}"/>
              </a:ext>
            </a:extLst>
          </p:cNvPr>
          <p:cNvPicPr>
            <a:picLocks noChangeAspect="1"/>
          </p:cNvPicPr>
          <p:nvPr/>
        </p:nvPicPr>
        <p:blipFill rotWithShape="1">
          <a:blip r:embed="rId3"/>
          <a:srcRect l="37025" t="48613" r="33060" b="7869"/>
          <a:stretch/>
        </p:blipFill>
        <p:spPr>
          <a:xfrm>
            <a:off x="3735355" y="2994141"/>
            <a:ext cx="4721290" cy="3863859"/>
          </a:xfrm>
          <a:prstGeom prst="rect">
            <a:avLst/>
          </a:prstGeom>
        </p:spPr>
      </p:pic>
      <p:sp>
        <p:nvSpPr>
          <p:cNvPr id="6" name="TextBox 5">
            <a:extLst>
              <a:ext uri="{FF2B5EF4-FFF2-40B4-BE49-F238E27FC236}">
                <a16:creationId xmlns:a16="http://schemas.microsoft.com/office/drawing/2014/main" id="{FEDE4E90-77C4-49EF-B6FC-58E7E36213C9}"/>
              </a:ext>
            </a:extLst>
          </p:cNvPr>
          <p:cNvSpPr txBox="1"/>
          <p:nvPr/>
        </p:nvSpPr>
        <p:spPr>
          <a:xfrm>
            <a:off x="9182101" y="6176963"/>
            <a:ext cx="2857500" cy="523220"/>
          </a:xfrm>
          <a:prstGeom prst="rect">
            <a:avLst/>
          </a:prstGeom>
          <a:noFill/>
        </p:spPr>
        <p:txBody>
          <a:bodyPr wrap="square" rtlCol="0">
            <a:spAutoFit/>
          </a:bodyPr>
          <a:lstStyle/>
          <a:p>
            <a:r>
              <a:rPr lang="en-GB" sz="2800" b="1" dirty="0"/>
              <a:t>For Windows only</a:t>
            </a:r>
          </a:p>
        </p:txBody>
      </p:sp>
    </p:spTree>
    <p:extLst>
      <p:ext uri="{BB962C8B-B14F-4D97-AF65-F5344CB8AC3E}">
        <p14:creationId xmlns:p14="http://schemas.microsoft.com/office/powerpoint/2010/main" val="38409314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71FDE-9D34-4DC3-A275-FFDB65B8A78B}"/>
              </a:ext>
            </a:extLst>
          </p:cNvPr>
          <p:cNvSpPr>
            <a:spLocks noGrp="1"/>
          </p:cNvSpPr>
          <p:nvPr>
            <p:ph type="title"/>
          </p:nvPr>
        </p:nvSpPr>
        <p:spPr/>
        <p:txBody>
          <a:bodyPr/>
          <a:lstStyle/>
          <a:p>
            <a:r>
              <a:rPr lang="en-GB" dirty="0"/>
              <a:t>Table of contents</a:t>
            </a:r>
          </a:p>
        </p:txBody>
      </p:sp>
      <p:sp>
        <p:nvSpPr>
          <p:cNvPr id="3" name="Content Placeholder 2">
            <a:extLst>
              <a:ext uri="{FF2B5EF4-FFF2-40B4-BE49-F238E27FC236}">
                <a16:creationId xmlns:a16="http://schemas.microsoft.com/office/drawing/2014/main" id="{BAB0954D-FB50-48E1-90ED-F64C35FB94EE}"/>
              </a:ext>
            </a:extLst>
          </p:cNvPr>
          <p:cNvSpPr>
            <a:spLocks noGrp="1"/>
          </p:cNvSpPr>
          <p:nvPr>
            <p:ph idx="1"/>
          </p:nvPr>
        </p:nvSpPr>
        <p:spPr/>
        <p:txBody>
          <a:bodyPr/>
          <a:lstStyle/>
          <a:p>
            <a:r>
              <a:rPr lang="nl-BE" dirty="0"/>
              <a:t>I </a:t>
            </a:r>
            <a:r>
              <a:rPr lang="nl-BE" dirty="0" err="1"/>
              <a:t>will</a:t>
            </a:r>
            <a:r>
              <a:rPr lang="nl-BE" dirty="0"/>
              <a:t> cover 8 (out of 28) </a:t>
            </a:r>
            <a:r>
              <a:rPr lang="nl-BE" dirty="0" err="1"/>
              <a:t>chapters</a:t>
            </a:r>
            <a:r>
              <a:rPr lang="nl-BE" dirty="0"/>
              <a:t> </a:t>
            </a:r>
            <a:r>
              <a:rPr lang="nl-BE" dirty="0" err="1"/>
              <a:t>from</a:t>
            </a:r>
            <a:r>
              <a:rPr lang="nl-BE" dirty="0"/>
              <a:t> </a:t>
            </a:r>
            <a:r>
              <a:rPr lang="nl-BE" dirty="0" err="1"/>
              <a:t>the</a:t>
            </a:r>
            <a:r>
              <a:rPr lang="nl-BE" dirty="0"/>
              <a:t> HPC tutorial</a:t>
            </a:r>
          </a:p>
          <a:p>
            <a:r>
              <a:rPr lang="nl-BE" dirty="0"/>
              <a:t>The tutorial </a:t>
            </a:r>
            <a:r>
              <a:rPr lang="nl-BE" dirty="0" err="1"/>
              <a:t>contains</a:t>
            </a:r>
            <a:r>
              <a:rPr lang="nl-BE" dirty="0"/>
              <a:t> a lot more information, of course</a:t>
            </a:r>
          </a:p>
          <a:p>
            <a:pPr lvl="1"/>
            <a:r>
              <a:rPr lang="nl-BE" dirty="0" err="1"/>
              <a:t>Parts</a:t>
            </a:r>
            <a:r>
              <a:rPr lang="nl-BE" dirty="0"/>
              <a:t> of </a:t>
            </a:r>
            <a:r>
              <a:rPr lang="nl-BE" dirty="0" err="1"/>
              <a:t>chapters</a:t>
            </a:r>
            <a:r>
              <a:rPr lang="nl-BE" dirty="0"/>
              <a:t> I </a:t>
            </a:r>
            <a:r>
              <a:rPr lang="nl-BE" dirty="0" err="1"/>
              <a:t>will</a:t>
            </a:r>
            <a:r>
              <a:rPr lang="nl-BE" dirty="0"/>
              <a:t> cover </a:t>
            </a:r>
            <a:r>
              <a:rPr lang="nl-BE" dirty="0" err="1"/>
              <a:t>that</a:t>
            </a:r>
            <a:r>
              <a:rPr lang="nl-BE" dirty="0"/>
              <a:t> I </a:t>
            </a:r>
            <a:r>
              <a:rPr lang="nl-BE" dirty="0" err="1"/>
              <a:t>will</a:t>
            </a:r>
            <a:r>
              <a:rPr lang="nl-BE" dirty="0"/>
              <a:t> skip</a:t>
            </a:r>
          </a:p>
          <a:p>
            <a:pPr lvl="1"/>
            <a:r>
              <a:rPr lang="nl-BE" dirty="0"/>
              <a:t>As well as </a:t>
            </a:r>
            <a:r>
              <a:rPr lang="nl-BE" dirty="0" err="1"/>
              <a:t>entire</a:t>
            </a:r>
            <a:r>
              <a:rPr lang="nl-BE" dirty="0"/>
              <a:t> </a:t>
            </a:r>
            <a:r>
              <a:rPr lang="nl-BE" dirty="0" err="1"/>
              <a:t>chapters</a:t>
            </a:r>
            <a:r>
              <a:rPr lang="nl-BE" dirty="0"/>
              <a:t> </a:t>
            </a:r>
            <a:r>
              <a:rPr lang="nl-BE" dirty="0" err="1"/>
              <a:t>that</a:t>
            </a:r>
            <a:r>
              <a:rPr lang="nl-BE" dirty="0"/>
              <a:t> I </a:t>
            </a:r>
            <a:r>
              <a:rPr lang="nl-BE" dirty="0" err="1"/>
              <a:t>will</a:t>
            </a:r>
            <a:r>
              <a:rPr lang="nl-BE" dirty="0"/>
              <a:t> </a:t>
            </a:r>
            <a:r>
              <a:rPr lang="nl-BE" dirty="0" err="1"/>
              <a:t>not</a:t>
            </a:r>
            <a:r>
              <a:rPr lang="nl-BE" dirty="0"/>
              <a:t> cover</a:t>
            </a:r>
          </a:p>
          <a:p>
            <a:r>
              <a:rPr lang="nl-BE" dirty="0"/>
              <a:t>The tutorial (</a:t>
            </a:r>
            <a:r>
              <a:rPr lang="nl-BE" dirty="0" err="1"/>
              <a:t>and</a:t>
            </a:r>
            <a:r>
              <a:rPr lang="nl-BE" dirty="0"/>
              <a:t> a lot of </a:t>
            </a:r>
            <a:r>
              <a:rPr lang="nl-BE" dirty="0" err="1"/>
              <a:t>additional</a:t>
            </a:r>
            <a:r>
              <a:rPr lang="nl-BE" dirty="0"/>
              <a:t> support) </a:t>
            </a:r>
            <a:r>
              <a:rPr lang="nl-BE" dirty="0" err="1"/>
              <a:t>can</a:t>
            </a:r>
            <a:r>
              <a:rPr lang="nl-BE" dirty="0"/>
              <a:t> </a:t>
            </a:r>
            <a:r>
              <a:rPr lang="nl-BE" dirty="0" err="1"/>
              <a:t>be</a:t>
            </a:r>
            <a:r>
              <a:rPr lang="nl-BE" dirty="0"/>
              <a:t> found here: </a:t>
            </a:r>
            <a:r>
              <a:rPr lang="nl-BE" dirty="0">
                <a:hlinkClick r:id="rId2"/>
              </a:rPr>
              <a:t>https://www.ugent.be/hpc/en</a:t>
            </a:r>
            <a:r>
              <a:rPr lang="nl-BE" dirty="0"/>
              <a:t> </a:t>
            </a:r>
          </a:p>
          <a:p>
            <a:r>
              <a:rPr lang="nl-BE" dirty="0"/>
              <a:t>A lot of </a:t>
            </a:r>
            <a:r>
              <a:rPr lang="nl-BE" dirty="0" err="1"/>
              <a:t>example</a:t>
            </a:r>
            <a:r>
              <a:rPr lang="nl-BE" dirty="0"/>
              <a:t> scripts </a:t>
            </a:r>
            <a:r>
              <a:rPr lang="nl-BE" dirty="0" err="1"/>
              <a:t>can</a:t>
            </a:r>
            <a:r>
              <a:rPr lang="nl-BE" dirty="0"/>
              <a:t> </a:t>
            </a:r>
            <a:r>
              <a:rPr lang="nl-BE" dirty="0" err="1"/>
              <a:t>be</a:t>
            </a:r>
            <a:r>
              <a:rPr lang="nl-BE" dirty="0"/>
              <a:t> found in </a:t>
            </a:r>
            <a:r>
              <a:rPr lang="nl-BE" dirty="0" err="1"/>
              <a:t>the</a:t>
            </a:r>
            <a:r>
              <a:rPr lang="nl-BE" dirty="0"/>
              <a:t> folder “</a:t>
            </a:r>
            <a:r>
              <a:rPr lang="en-GB" dirty="0"/>
              <a:t>/apps/gent/tutorials/Intro-HPC/examples” on the HPC (see next ~30 slides for instructions on how to get there)</a:t>
            </a:r>
          </a:p>
        </p:txBody>
      </p:sp>
    </p:spTree>
    <p:extLst>
      <p:ext uri="{BB962C8B-B14F-4D97-AF65-F5344CB8AC3E}">
        <p14:creationId xmlns:p14="http://schemas.microsoft.com/office/powerpoint/2010/main" val="387829502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71FDE-9D34-4DC3-A275-FFDB65B8A78B}"/>
              </a:ext>
            </a:extLst>
          </p:cNvPr>
          <p:cNvSpPr>
            <a:spLocks noGrp="1"/>
          </p:cNvSpPr>
          <p:nvPr>
            <p:ph type="title"/>
          </p:nvPr>
        </p:nvSpPr>
        <p:spPr/>
        <p:txBody>
          <a:bodyPr>
            <a:normAutofit/>
          </a:bodyPr>
          <a:lstStyle/>
          <a:p>
            <a:r>
              <a:rPr lang="en-GB" sz="4000" dirty="0"/>
              <a:t>Transfer files to/from the HPC</a:t>
            </a:r>
          </a:p>
        </p:txBody>
      </p:sp>
      <p:sp>
        <p:nvSpPr>
          <p:cNvPr id="3" name="Content Placeholder 2">
            <a:extLst>
              <a:ext uri="{FF2B5EF4-FFF2-40B4-BE49-F238E27FC236}">
                <a16:creationId xmlns:a16="http://schemas.microsoft.com/office/drawing/2014/main" id="{BAB0954D-FB50-48E1-90ED-F64C35FB94EE}"/>
              </a:ext>
            </a:extLst>
          </p:cNvPr>
          <p:cNvSpPr>
            <a:spLocks noGrp="1"/>
          </p:cNvSpPr>
          <p:nvPr>
            <p:ph idx="1"/>
          </p:nvPr>
        </p:nvSpPr>
        <p:spPr/>
        <p:txBody>
          <a:bodyPr>
            <a:normAutofit/>
          </a:bodyPr>
          <a:lstStyle/>
          <a:p>
            <a:r>
              <a:rPr lang="en-GB" dirty="0"/>
              <a:t>Press the “Save” button to save the session under “Session Sites” for future access</a:t>
            </a:r>
          </a:p>
          <a:p>
            <a:r>
              <a:rPr lang="en-GB" dirty="0"/>
              <a:t>Click on “Login” and enter your key passphrase</a:t>
            </a:r>
          </a:p>
        </p:txBody>
      </p:sp>
      <p:pic>
        <p:nvPicPr>
          <p:cNvPr id="6" name="Picture 5">
            <a:extLst>
              <a:ext uri="{FF2B5EF4-FFF2-40B4-BE49-F238E27FC236}">
                <a16:creationId xmlns:a16="http://schemas.microsoft.com/office/drawing/2014/main" id="{F8555A51-06D7-48EA-86EB-145D751A9175}"/>
              </a:ext>
            </a:extLst>
          </p:cNvPr>
          <p:cNvPicPr>
            <a:picLocks noChangeAspect="1"/>
          </p:cNvPicPr>
          <p:nvPr/>
        </p:nvPicPr>
        <p:blipFill rotWithShape="1">
          <a:blip r:embed="rId3"/>
          <a:srcRect l="36581" t="34013" r="37781" b="29661"/>
          <a:stretch/>
        </p:blipFill>
        <p:spPr>
          <a:xfrm>
            <a:off x="3963955" y="3265714"/>
            <a:ext cx="4264089" cy="3398544"/>
          </a:xfrm>
          <a:prstGeom prst="rect">
            <a:avLst/>
          </a:prstGeom>
        </p:spPr>
      </p:pic>
      <p:sp>
        <p:nvSpPr>
          <p:cNvPr id="5" name="TextBox 4">
            <a:extLst>
              <a:ext uri="{FF2B5EF4-FFF2-40B4-BE49-F238E27FC236}">
                <a16:creationId xmlns:a16="http://schemas.microsoft.com/office/drawing/2014/main" id="{8288FA4C-97F0-4CE1-B362-35BC1200EBB7}"/>
              </a:ext>
            </a:extLst>
          </p:cNvPr>
          <p:cNvSpPr txBox="1"/>
          <p:nvPr/>
        </p:nvSpPr>
        <p:spPr>
          <a:xfrm>
            <a:off x="9182101" y="6176963"/>
            <a:ext cx="2857500" cy="523220"/>
          </a:xfrm>
          <a:prstGeom prst="rect">
            <a:avLst/>
          </a:prstGeom>
          <a:noFill/>
        </p:spPr>
        <p:txBody>
          <a:bodyPr wrap="square" rtlCol="0">
            <a:spAutoFit/>
          </a:bodyPr>
          <a:lstStyle/>
          <a:p>
            <a:r>
              <a:rPr lang="en-GB" sz="2800" b="1" dirty="0"/>
              <a:t>For Windows only</a:t>
            </a:r>
          </a:p>
        </p:txBody>
      </p:sp>
    </p:spTree>
    <p:extLst>
      <p:ext uri="{BB962C8B-B14F-4D97-AF65-F5344CB8AC3E}">
        <p14:creationId xmlns:p14="http://schemas.microsoft.com/office/powerpoint/2010/main" val="332765167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71FDE-9D34-4DC3-A275-FFDB65B8A78B}"/>
              </a:ext>
            </a:extLst>
          </p:cNvPr>
          <p:cNvSpPr>
            <a:spLocks noGrp="1"/>
          </p:cNvSpPr>
          <p:nvPr>
            <p:ph type="title"/>
          </p:nvPr>
        </p:nvSpPr>
        <p:spPr/>
        <p:txBody>
          <a:bodyPr>
            <a:normAutofit/>
          </a:bodyPr>
          <a:lstStyle/>
          <a:p>
            <a:r>
              <a:rPr lang="en-GB" sz="4000" dirty="0"/>
              <a:t>Transfer files to/from the HPC</a:t>
            </a:r>
          </a:p>
        </p:txBody>
      </p:sp>
      <p:pic>
        <p:nvPicPr>
          <p:cNvPr id="5" name="Content Placeholder 4">
            <a:extLst>
              <a:ext uri="{FF2B5EF4-FFF2-40B4-BE49-F238E27FC236}">
                <a16:creationId xmlns:a16="http://schemas.microsoft.com/office/drawing/2014/main" id="{356CEFA6-A235-4236-8BAC-B6DE76394961}"/>
              </a:ext>
            </a:extLst>
          </p:cNvPr>
          <p:cNvPicPr>
            <a:picLocks noGrp="1" noChangeAspect="1"/>
          </p:cNvPicPr>
          <p:nvPr>
            <p:ph idx="1"/>
          </p:nvPr>
        </p:nvPicPr>
        <p:blipFill rotWithShape="1">
          <a:blip r:embed="rId3"/>
          <a:srcRect l="22579" t="22588" r="26279" b="17371"/>
          <a:stretch/>
        </p:blipFill>
        <p:spPr>
          <a:xfrm>
            <a:off x="838200" y="1577489"/>
            <a:ext cx="7443295" cy="4915386"/>
          </a:xfrm>
        </p:spPr>
      </p:pic>
      <p:sp>
        <p:nvSpPr>
          <p:cNvPr id="4" name="TextBox 3">
            <a:extLst>
              <a:ext uri="{FF2B5EF4-FFF2-40B4-BE49-F238E27FC236}">
                <a16:creationId xmlns:a16="http://schemas.microsoft.com/office/drawing/2014/main" id="{6E0B9020-20AE-4DFA-9E9C-E33944D72115}"/>
              </a:ext>
            </a:extLst>
          </p:cNvPr>
          <p:cNvSpPr txBox="1"/>
          <p:nvPr/>
        </p:nvSpPr>
        <p:spPr>
          <a:xfrm>
            <a:off x="9182101" y="6176963"/>
            <a:ext cx="2857500" cy="523220"/>
          </a:xfrm>
          <a:prstGeom prst="rect">
            <a:avLst/>
          </a:prstGeom>
          <a:noFill/>
        </p:spPr>
        <p:txBody>
          <a:bodyPr wrap="square" rtlCol="0">
            <a:spAutoFit/>
          </a:bodyPr>
          <a:lstStyle/>
          <a:p>
            <a:r>
              <a:rPr lang="en-GB" sz="2800" b="1" dirty="0"/>
              <a:t>For Windows only</a:t>
            </a:r>
          </a:p>
        </p:txBody>
      </p:sp>
    </p:spTree>
    <p:extLst>
      <p:ext uri="{BB962C8B-B14F-4D97-AF65-F5344CB8AC3E}">
        <p14:creationId xmlns:p14="http://schemas.microsoft.com/office/powerpoint/2010/main" val="252822628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71FDE-9D34-4DC3-A275-FFDB65B8A78B}"/>
              </a:ext>
            </a:extLst>
          </p:cNvPr>
          <p:cNvSpPr>
            <a:spLocks noGrp="1"/>
          </p:cNvSpPr>
          <p:nvPr>
            <p:ph type="title"/>
          </p:nvPr>
        </p:nvSpPr>
        <p:spPr/>
        <p:txBody>
          <a:bodyPr>
            <a:normAutofit/>
          </a:bodyPr>
          <a:lstStyle/>
          <a:p>
            <a:r>
              <a:rPr lang="en-GB" sz="4000" dirty="0"/>
              <a:t>Transfer files to/from the HPC</a:t>
            </a:r>
          </a:p>
        </p:txBody>
      </p:sp>
      <p:sp>
        <p:nvSpPr>
          <p:cNvPr id="4" name="Content Placeholder 3">
            <a:extLst>
              <a:ext uri="{FF2B5EF4-FFF2-40B4-BE49-F238E27FC236}">
                <a16:creationId xmlns:a16="http://schemas.microsoft.com/office/drawing/2014/main" id="{EFABC5A8-1198-4E49-8D03-9247ED31A622}"/>
              </a:ext>
            </a:extLst>
          </p:cNvPr>
          <p:cNvSpPr>
            <a:spLocks noGrp="1"/>
          </p:cNvSpPr>
          <p:nvPr>
            <p:ph idx="1"/>
          </p:nvPr>
        </p:nvSpPr>
        <p:spPr>
          <a:xfrm>
            <a:off x="838200" y="1825624"/>
            <a:ext cx="10515600" cy="5032375"/>
          </a:xfrm>
        </p:spPr>
        <p:txBody>
          <a:bodyPr>
            <a:normAutofit/>
          </a:bodyPr>
          <a:lstStyle/>
          <a:p>
            <a:r>
              <a:rPr lang="en-GB" dirty="0"/>
              <a:t>When you are logged in, you should get something like this</a:t>
            </a:r>
          </a:p>
          <a:p>
            <a:endParaRPr lang="en-GB" dirty="0"/>
          </a:p>
          <a:p>
            <a:endParaRPr lang="en-GB" dirty="0"/>
          </a:p>
          <a:p>
            <a:endParaRPr lang="en-GB" dirty="0"/>
          </a:p>
          <a:p>
            <a:endParaRPr lang="en-GB" dirty="0"/>
          </a:p>
          <a:p>
            <a:endParaRPr lang="en-GB" dirty="0"/>
          </a:p>
          <a:p>
            <a:endParaRPr lang="en-GB" dirty="0"/>
          </a:p>
          <a:p>
            <a:endParaRPr lang="en-GB" dirty="0"/>
          </a:p>
          <a:p>
            <a:r>
              <a:rPr lang="en-GB" dirty="0"/>
              <a:t>And be able to transfer files from your computer                                   (on the left) to the HPC (on the right) and vice versa</a:t>
            </a:r>
          </a:p>
        </p:txBody>
      </p:sp>
      <p:pic>
        <p:nvPicPr>
          <p:cNvPr id="7" name="Picture 6">
            <a:extLst>
              <a:ext uri="{FF2B5EF4-FFF2-40B4-BE49-F238E27FC236}">
                <a16:creationId xmlns:a16="http://schemas.microsoft.com/office/drawing/2014/main" id="{FD36F71D-A17B-493D-9130-4FF55231CE18}"/>
              </a:ext>
            </a:extLst>
          </p:cNvPr>
          <p:cNvPicPr>
            <a:picLocks noChangeAspect="1"/>
          </p:cNvPicPr>
          <p:nvPr/>
        </p:nvPicPr>
        <p:blipFill rotWithShape="1">
          <a:blip r:embed="rId3"/>
          <a:srcRect l="26404" t="34830" r="27525" b="23402"/>
          <a:stretch/>
        </p:blipFill>
        <p:spPr>
          <a:xfrm>
            <a:off x="2729442" y="2369975"/>
            <a:ext cx="6733116" cy="3433666"/>
          </a:xfrm>
          <a:prstGeom prst="rect">
            <a:avLst/>
          </a:prstGeom>
        </p:spPr>
      </p:pic>
      <p:sp>
        <p:nvSpPr>
          <p:cNvPr id="5" name="TextBox 4">
            <a:extLst>
              <a:ext uri="{FF2B5EF4-FFF2-40B4-BE49-F238E27FC236}">
                <a16:creationId xmlns:a16="http://schemas.microsoft.com/office/drawing/2014/main" id="{7608790E-9EBB-4AA0-8CBD-E9F879658BEE}"/>
              </a:ext>
            </a:extLst>
          </p:cNvPr>
          <p:cNvSpPr txBox="1"/>
          <p:nvPr/>
        </p:nvSpPr>
        <p:spPr>
          <a:xfrm>
            <a:off x="9182101" y="6176963"/>
            <a:ext cx="2857500" cy="523220"/>
          </a:xfrm>
          <a:prstGeom prst="rect">
            <a:avLst/>
          </a:prstGeom>
          <a:noFill/>
        </p:spPr>
        <p:txBody>
          <a:bodyPr wrap="square" rtlCol="0">
            <a:spAutoFit/>
          </a:bodyPr>
          <a:lstStyle/>
          <a:p>
            <a:r>
              <a:rPr lang="en-GB" sz="2800" b="1" dirty="0"/>
              <a:t>For Windows only</a:t>
            </a:r>
          </a:p>
        </p:txBody>
      </p:sp>
    </p:spTree>
    <p:extLst>
      <p:ext uri="{BB962C8B-B14F-4D97-AF65-F5344CB8AC3E}">
        <p14:creationId xmlns:p14="http://schemas.microsoft.com/office/powerpoint/2010/main" val="20542662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71FDE-9D34-4DC3-A275-FFDB65B8A78B}"/>
              </a:ext>
            </a:extLst>
          </p:cNvPr>
          <p:cNvSpPr>
            <a:spLocks noGrp="1"/>
          </p:cNvSpPr>
          <p:nvPr>
            <p:ph type="title"/>
          </p:nvPr>
        </p:nvSpPr>
        <p:spPr/>
        <p:txBody>
          <a:bodyPr>
            <a:normAutofit/>
          </a:bodyPr>
          <a:lstStyle/>
          <a:p>
            <a:r>
              <a:rPr lang="nl-BE" sz="4000" dirty="0"/>
              <a:t>Transfer </a:t>
            </a:r>
            <a:r>
              <a:rPr lang="en-GB" sz="4000" dirty="0"/>
              <a:t>files to/from the HPC</a:t>
            </a:r>
          </a:p>
        </p:txBody>
      </p:sp>
      <p:sp>
        <p:nvSpPr>
          <p:cNvPr id="3" name="Content Placeholder 2">
            <a:extLst>
              <a:ext uri="{FF2B5EF4-FFF2-40B4-BE49-F238E27FC236}">
                <a16:creationId xmlns:a16="http://schemas.microsoft.com/office/drawing/2014/main" id="{BAB0954D-FB50-48E1-90ED-F64C35FB94EE}"/>
              </a:ext>
            </a:extLst>
          </p:cNvPr>
          <p:cNvSpPr>
            <a:spLocks noGrp="1"/>
          </p:cNvSpPr>
          <p:nvPr>
            <p:ph idx="1"/>
          </p:nvPr>
        </p:nvSpPr>
        <p:spPr/>
        <p:txBody>
          <a:bodyPr>
            <a:normAutofit/>
          </a:bodyPr>
          <a:lstStyle/>
          <a:p>
            <a:r>
              <a:rPr lang="en-GB" dirty="0"/>
              <a:t>You could do this in the terminal, using the SCP command</a:t>
            </a:r>
          </a:p>
          <a:p>
            <a:pPr lvl="1"/>
            <a:r>
              <a:rPr lang="en-GB" dirty="0"/>
              <a:t>Secure copy (SCP) is a tool for securely transferring files between a local host (your computer) and a remote host (the HPC)</a:t>
            </a:r>
          </a:p>
          <a:p>
            <a:pPr lvl="1"/>
            <a:r>
              <a:rPr lang="en-GB" dirty="0"/>
              <a:t>It is based on the Secure Shell (SSH) protocol</a:t>
            </a:r>
          </a:p>
          <a:p>
            <a:pPr lvl="1"/>
            <a:r>
              <a:rPr lang="en-GB" dirty="0"/>
              <a:t>If you want to do this, check pages 39-41 of the tutorial (</a:t>
            </a:r>
            <a:r>
              <a:rPr lang="en-GB" dirty="0">
                <a:hlinkClick r:id="rId3"/>
              </a:rPr>
              <a:t>http://hpcugent.github.io/vsc_user_docs/pdf/intro-HPC-mac-gent.pdf</a:t>
            </a:r>
            <a:r>
              <a:rPr lang="en-GB" dirty="0"/>
              <a:t>)</a:t>
            </a:r>
          </a:p>
          <a:p>
            <a:r>
              <a:rPr lang="en-GB" dirty="0"/>
              <a:t>But using Cyberduck, an SCP GUI, seems easier to me (seems because I am not a Mac user)</a:t>
            </a:r>
          </a:p>
          <a:p>
            <a:r>
              <a:rPr lang="en-GB" dirty="0"/>
              <a:t>Cyberduck can be installed from </a:t>
            </a:r>
            <a:r>
              <a:rPr lang="en-GB" dirty="0">
                <a:hlinkClick r:id="rId4"/>
              </a:rPr>
              <a:t>https://cyberduck.io/</a:t>
            </a:r>
            <a:endParaRPr lang="en-GB" dirty="0"/>
          </a:p>
        </p:txBody>
      </p:sp>
      <p:sp>
        <p:nvSpPr>
          <p:cNvPr id="6" name="TextBox 5">
            <a:extLst>
              <a:ext uri="{FF2B5EF4-FFF2-40B4-BE49-F238E27FC236}">
                <a16:creationId xmlns:a16="http://schemas.microsoft.com/office/drawing/2014/main" id="{B3B2B692-D085-467F-A505-D45975D2AAEC}"/>
              </a:ext>
            </a:extLst>
          </p:cNvPr>
          <p:cNvSpPr txBox="1"/>
          <p:nvPr/>
        </p:nvSpPr>
        <p:spPr>
          <a:xfrm>
            <a:off x="9899779" y="6176963"/>
            <a:ext cx="2139821" cy="523220"/>
          </a:xfrm>
          <a:prstGeom prst="rect">
            <a:avLst/>
          </a:prstGeom>
          <a:noFill/>
        </p:spPr>
        <p:txBody>
          <a:bodyPr wrap="square" rtlCol="0">
            <a:spAutoFit/>
          </a:bodyPr>
          <a:lstStyle/>
          <a:p>
            <a:r>
              <a:rPr lang="en-GB" sz="2800" b="1" dirty="0"/>
              <a:t>For Mac only</a:t>
            </a:r>
          </a:p>
        </p:txBody>
      </p:sp>
      <p:sp>
        <p:nvSpPr>
          <p:cNvPr id="5" name="TextBox 4">
            <a:extLst>
              <a:ext uri="{FF2B5EF4-FFF2-40B4-BE49-F238E27FC236}">
                <a16:creationId xmlns:a16="http://schemas.microsoft.com/office/drawing/2014/main" id="{59E7FAFD-0E54-4E73-ACED-73B38DBA1F5D}"/>
              </a:ext>
            </a:extLst>
          </p:cNvPr>
          <p:cNvSpPr txBox="1"/>
          <p:nvPr/>
        </p:nvSpPr>
        <p:spPr>
          <a:xfrm>
            <a:off x="-1" y="6581001"/>
            <a:ext cx="12192001" cy="276999"/>
          </a:xfrm>
          <a:prstGeom prst="rect">
            <a:avLst/>
          </a:prstGeom>
          <a:noFill/>
        </p:spPr>
        <p:txBody>
          <a:bodyPr wrap="square" rtlCol="0">
            <a:spAutoFit/>
          </a:bodyPr>
          <a:lstStyle/>
          <a:p>
            <a:r>
              <a:rPr lang="en-GB" sz="1200" dirty="0"/>
              <a:t>You can also do it online here: </a:t>
            </a:r>
            <a:r>
              <a:rPr lang="en-GB" sz="1200" dirty="0">
                <a:hlinkClick r:id="rId5"/>
              </a:rPr>
              <a:t>https://login.hpc.ugent.be/</a:t>
            </a:r>
            <a:r>
              <a:rPr lang="en-GB" sz="1200" dirty="0"/>
              <a:t> </a:t>
            </a:r>
          </a:p>
        </p:txBody>
      </p:sp>
    </p:spTree>
    <p:extLst>
      <p:ext uri="{BB962C8B-B14F-4D97-AF65-F5344CB8AC3E}">
        <p14:creationId xmlns:p14="http://schemas.microsoft.com/office/powerpoint/2010/main" val="146262175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71FDE-9D34-4DC3-A275-FFDB65B8A78B}"/>
              </a:ext>
            </a:extLst>
          </p:cNvPr>
          <p:cNvSpPr>
            <a:spLocks noGrp="1"/>
          </p:cNvSpPr>
          <p:nvPr>
            <p:ph type="title"/>
          </p:nvPr>
        </p:nvSpPr>
        <p:spPr/>
        <p:txBody>
          <a:bodyPr>
            <a:normAutofit/>
          </a:bodyPr>
          <a:lstStyle/>
          <a:p>
            <a:r>
              <a:rPr lang="nl-BE" sz="4000" dirty="0"/>
              <a:t>Transfer </a:t>
            </a:r>
            <a:r>
              <a:rPr lang="en-GB" sz="4000" dirty="0"/>
              <a:t>files to/from the HPC</a:t>
            </a:r>
          </a:p>
        </p:txBody>
      </p:sp>
      <p:sp>
        <p:nvSpPr>
          <p:cNvPr id="3" name="Content Placeholder 2">
            <a:extLst>
              <a:ext uri="{FF2B5EF4-FFF2-40B4-BE49-F238E27FC236}">
                <a16:creationId xmlns:a16="http://schemas.microsoft.com/office/drawing/2014/main" id="{BAB0954D-FB50-48E1-90ED-F64C35FB94EE}"/>
              </a:ext>
            </a:extLst>
          </p:cNvPr>
          <p:cNvSpPr>
            <a:spLocks noGrp="1"/>
          </p:cNvSpPr>
          <p:nvPr>
            <p:ph idx="1"/>
          </p:nvPr>
        </p:nvSpPr>
        <p:spPr>
          <a:xfrm>
            <a:off x="838200" y="1825625"/>
            <a:ext cx="10515600" cy="4351338"/>
          </a:xfrm>
        </p:spPr>
        <p:txBody>
          <a:bodyPr>
            <a:normAutofit fontScale="92500" lnSpcReduction="10000"/>
          </a:bodyPr>
          <a:lstStyle/>
          <a:p>
            <a:r>
              <a:rPr lang="en-GB" dirty="0"/>
              <a:t>This is the one-time setup you will need to do before connecting:</a:t>
            </a:r>
          </a:p>
          <a:p>
            <a:pPr marL="914400" lvl="1" indent="-457200">
              <a:buAutoNum type="arabicPeriod"/>
            </a:pPr>
            <a:r>
              <a:rPr lang="en-GB" dirty="0"/>
              <a:t>After starting Cyberduck, the Bookmark tab will show up. To add a new bookmark, click on the “+” sign on the bottom left of the window. A new window will open.</a:t>
            </a:r>
          </a:p>
          <a:p>
            <a:pPr marL="914400" lvl="1" indent="-457200">
              <a:buAutoNum type="arabicPeriod"/>
            </a:pPr>
            <a:r>
              <a:rPr lang="en-GB" dirty="0"/>
              <a:t>In the “Server” field, type in “login.hpc.ugent.be”. In the “Username” field, type in your VSC id.</a:t>
            </a:r>
          </a:p>
          <a:p>
            <a:pPr marL="914400" lvl="1" indent="-457200">
              <a:buAutoNum type="arabicPeriod"/>
            </a:pPr>
            <a:r>
              <a:rPr lang="en-GB" dirty="0"/>
              <a:t>Click on “more Options”, select “Use Public Key Authentication” and point it to your private key</a:t>
            </a:r>
          </a:p>
          <a:p>
            <a:pPr marL="914400" lvl="1" indent="-457200">
              <a:buAutoNum type="arabicPeriod"/>
            </a:pPr>
            <a:r>
              <a:rPr lang="en-GB" dirty="0"/>
              <a:t>Type in a name for the bookmark in the “Nickname” field and close the window</a:t>
            </a:r>
          </a:p>
          <a:p>
            <a:r>
              <a:rPr lang="en-GB" dirty="0"/>
              <a:t>To open the SCP connection, click on the “Bookmarks” icon and double-click on the bookmark you just created.</a:t>
            </a:r>
          </a:p>
          <a:p>
            <a:r>
              <a:rPr lang="en-GB" dirty="0"/>
              <a:t>You should now be able to transfer files from your computer to the HPC and vice versa</a:t>
            </a:r>
          </a:p>
          <a:p>
            <a:endParaRPr lang="en-GB" dirty="0"/>
          </a:p>
        </p:txBody>
      </p:sp>
      <p:sp>
        <p:nvSpPr>
          <p:cNvPr id="6" name="TextBox 5">
            <a:extLst>
              <a:ext uri="{FF2B5EF4-FFF2-40B4-BE49-F238E27FC236}">
                <a16:creationId xmlns:a16="http://schemas.microsoft.com/office/drawing/2014/main" id="{B3B2B692-D085-467F-A505-D45975D2AAEC}"/>
              </a:ext>
            </a:extLst>
          </p:cNvPr>
          <p:cNvSpPr txBox="1"/>
          <p:nvPr/>
        </p:nvSpPr>
        <p:spPr>
          <a:xfrm>
            <a:off x="9899779" y="6176963"/>
            <a:ext cx="2139821" cy="523220"/>
          </a:xfrm>
          <a:prstGeom prst="rect">
            <a:avLst/>
          </a:prstGeom>
          <a:noFill/>
        </p:spPr>
        <p:txBody>
          <a:bodyPr wrap="square" rtlCol="0">
            <a:spAutoFit/>
          </a:bodyPr>
          <a:lstStyle/>
          <a:p>
            <a:r>
              <a:rPr lang="en-GB" sz="2800" b="1" dirty="0"/>
              <a:t>For Mac only</a:t>
            </a:r>
          </a:p>
        </p:txBody>
      </p:sp>
    </p:spTree>
    <p:extLst>
      <p:ext uri="{BB962C8B-B14F-4D97-AF65-F5344CB8AC3E}">
        <p14:creationId xmlns:p14="http://schemas.microsoft.com/office/powerpoint/2010/main" val="163797916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665155-A442-468A-94A3-55BE9CEBFFEF}"/>
              </a:ext>
            </a:extLst>
          </p:cNvPr>
          <p:cNvSpPr>
            <a:spLocks noGrp="1"/>
          </p:cNvSpPr>
          <p:nvPr>
            <p:ph type="ctrTitle"/>
          </p:nvPr>
        </p:nvSpPr>
        <p:spPr>
          <a:xfrm>
            <a:off x="1524000" y="2943395"/>
            <a:ext cx="9144000" cy="971209"/>
          </a:xfrm>
        </p:spPr>
        <p:txBody>
          <a:bodyPr>
            <a:normAutofit/>
          </a:bodyPr>
          <a:lstStyle/>
          <a:p>
            <a:r>
              <a:rPr lang="en-GB" dirty="0"/>
              <a:t>Running batch jobs</a:t>
            </a:r>
          </a:p>
        </p:txBody>
      </p:sp>
    </p:spTree>
    <p:extLst>
      <p:ext uri="{BB962C8B-B14F-4D97-AF65-F5344CB8AC3E}">
        <p14:creationId xmlns:p14="http://schemas.microsoft.com/office/powerpoint/2010/main" val="369744112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71FDE-9D34-4DC3-A275-FFDB65B8A78B}"/>
              </a:ext>
            </a:extLst>
          </p:cNvPr>
          <p:cNvSpPr>
            <a:spLocks noGrp="1"/>
          </p:cNvSpPr>
          <p:nvPr>
            <p:ph type="title"/>
          </p:nvPr>
        </p:nvSpPr>
        <p:spPr/>
        <p:txBody>
          <a:bodyPr>
            <a:normAutofit/>
          </a:bodyPr>
          <a:lstStyle/>
          <a:p>
            <a:r>
              <a:rPr lang="nl-BE" sz="4000" dirty="0"/>
              <a:t>Running batch jobs</a:t>
            </a:r>
            <a:endParaRPr lang="en-GB" sz="4000" dirty="0"/>
          </a:p>
        </p:txBody>
      </p:sp>
      <p:sp>
        <p:nvSpPr>
          <p:cNvPr id="4" name="Content Placeholder 3">
            <a:extLst>
              <a:ext uri="{FF2B5EF4-FFF2-40B4-BE49-F238E27FC236}">
                <a16:creationId xmlns:a16="http://schemas.microsoft.com/office/drawing/2014/main" id="{EFABC5A8-1198-4E49-8D03-9247ED31A622}"/>
              </a:ext>
            </a:extLst>
          </p:cNvPr>
          <p:cNvSpPr>
            <a:spLocks noGrp="1"/>
          </p:cNvSpPr>
          <p:nvPr>
            <p:ph idx="1"/>
          </p:nvPr>
        </p:nvSpPr>
        <p:spPr>
          <a:xfrm>
            <a:off x="838200" y="1825624"/>
            <a:ext cx="10515600" cy="5032375"/>
          </a:xfrm>
        </p:spPr>
        <p:txBody>
          <a:bodyPr>
            <a:normAutofit/>
          </a:bodyPr>
          <a:lstStyle/>
          <a:p>
            <a:r>
              <a:rPr lang="en-GB" dirty="0"/>
              <a:t>The software that handles your batch jobs (i.e., lets you submit, monitor and delete your batch jobs) consists of two pieces:</a:t>
            </a:r>
          </a:p>
          <a:p>
            <a:pPr lvl="1"/>
            <a:r>
              <a:rPr lang="en-GB" dirty="0"/>
              <a:t>the resource manager TORQUE</a:t>
            </a:r>
          </a:p>
          <a:p>
            <a:pPr lvl="1"/>
            <a:r>
              <a:rPr lang="en-GB" dirty="0"/>
              <a:t>and the job scheduler Moab</a:t>
            </a:r>
          </a:p>
        </p:txBody>
      </p:sp>
      <p:pic>
        <p:nvPicPr>
          <p:cNvPr id="5" name="Picture 4">
            <a:extLst>
              <a:ext uri="{FF2B5EF4-FFF2-40B4-BE49-F238E27FC236}">
                <a16:creationId xmlns:a16="http://schemas.microsoft.com/office/drawing/2014/main" id="{86EC780B-9D82-4A7E-82DE-5CC04C2E6303}"/>
              </a:ext>
            </a:extLst>
          </p:cNvPr>
          <p:cNvPicPr>
            <a:picLocks noChangeAspect="1"/>
          </p:cNvPicPr>
          <p:nvPr/>
        </p:nvPicPr>
        <p:blipFill rotWithShape="1">
          <a:blip r:embed="rId3"/>
          <a:srcRect l="5658" t="36491" r="56447" b="18363"/>
          <a:stretch/>
        </p:blipFill>
        <p:spPr>
          <a:xfrm>
            <a:off x="3537576" y="3429000"/>
            <a:ext cx="5116848" cy="3428999"/>
          </a:xfrm>
          <a:prstGeom prst="rect">
            <a:avLst/>
          </a:prstGeom>
        </p:spPr>
      </p:pic>
    </p:spTree>
    <p:extLst>
      <p:ext uri="{BB962C8B-B14F-4D97-AF65-F5344CB8AC3E}">
        <p14:creationId xmlns:p14="http://schemas.microsoft.com/office/powerpoint/2010/main" val="307550690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71FDE-9D34-4DC3-A275-FFDB65B8A78B}"/>
              </a:ext>
            </a:extLst>
          </p:cNvPr>
          <p:cNvSpPr>
            <a:spLocks noGrp="1"/>
          </p:cNvSpPr>
          <p:nvPr>
            <p:ph type="title"/>
          </p:nvPr>
        </p:nvSpPr>
        <p:spPr/>
        <p:txBody>
          <a:bodyPr>
            <a:normAutofit/>
          </a:bodyPr>
          <a:lstStyle/>
          <a:p>
            <a:r>
              <a:rPr lang="nl-BE" sz="4000" dirty="0"/>
              <a:t>Modules</a:t>
            </a:r>
            <a:endParaRPr lang="en-GB" sz="4000" dirty="0"/>
          </a:p>
        </p:txBody>
      </p:sp>
      <p:sp>
        <p:nvSpPr>
          <p:cNvPr id="4" name="Content Placeholder 3">
            <a:extLst>
              <a:ext uri="{FF2B5EF4-FFF2-40B4-BE49-F238E27FC236}">
                <a16:creationId xmlns:a16="http://schemas.microsoft.com/office/drawing/2014/main" id="{EFABC5A8-1198-4E49-8D03-9247ED31A622}"/>
              </a:ext>
            </a:extLst>
          </p:cNvPr>
          <p:cNvSpPr>
            <a:spLocks noGrp="1"/>
          </p:cNvSpPr>
          <p:nvPr>
            <p:ph idx="1"/>
          </p:nvPr>
        </p:nvSpPr>
        <p:spPr>
          <a:xfrm>
            <a:off x="838200" y="1825624"/>
            <a:ext cx="10515600" cy="5032375"/>
          </a:xfrm>
        </p:spPr>
        <p:txBody>
          <a:bodyPr>
            <a:normAutofit lnSpcReduction="10000"/>
          </a:bodyPr>
          <a:lstStyle/>
          <a:p>
            <a:r>
              <a:rPr lang="en-GB" dirty="0"/>
              <a:t>All the software packages that are installed on the HPC cluster require different settings</a:t>
            </a:r>
          </a:p>
          <a:p>
            <a:r>
              <a:rPr lang="en-GB" dirty="0"/>
              <a:t>In order to administer the active software and their environment variables, the module system has been developed, which</a:t>
            </a:r>
          </a:p>
          <a:p>
            <a:pPr lvl="1"/>
            <a:r>
              <a:rPr lang="en-GB" dirty="0"/>
              <a:t>Activates or deactivates software packages</a:t>
            </a:r>
          </a:p>
          <a:p>
            <a:pPr lvl="1"/>
            <a:r>
              <a:rPr lang="en-GB" dirty="0"/>
              <a:t>Takes care of versioning aspects (only one version can be loaded at a time)</a:t>
            </a:r>
          </a:p>
          <a:p>
            <a:pPr lvl="1"/>
            <a:r>
              <a:rPr lang="en-GB" dirty="0"/>
              <a:t>Takes care of dependencies (all dependencies are automatically loaded)</a:t>
            </a:r>
          </a:p>
          <a:p>
            <a:r>
              <a:rPr lang="en-GB" dirty="0"/>
              <a:t>To get an overview of all available software packages on the cluster you are currently logged in to, enter “module available”</a:t>
            </a:r>
          </a:p>
          <a:p>
            <a:r>
              <a:rPr lang="en-GB" dirty="0"/>
              <a:t>To check whether a specific software package (e.g., PyStan) is installed, enter: </a:t>
            </a:r>
            <a:r>
              <a:rPr lang="nn-NO" dirty="0"/>
              <a:t>module av 2&gt;&amp;1 | grep -i -e 'PyStan'</a:t>
            </a:r>
          </a:p>
          <a:p>
            <a:pPr lvl="1"/>
            <a:r>
              <a:rPr lang="en-GB" dirty="0"/>
              <a:t>The “-</a:t>
            </a:r>
            <a:r>
              <a:rPr lang="en-GB" dirty="0" err="1"/>
              <a:t>i</a:t>
            </a:r>
            <a:r>
              <a:rPr lang="en-GB" dirty="0"/>
              <a:t>” makes the entry case insensitive</a:t>
            </a:r>
          </a:p>
        </p:txBody>
      </p:sp>
    </p:spTree>
    <p:extLst>
      <p:ext uri="{BB962C8B-B14F-4D97-AF65-F5344CB8AC3E}">
        <p14:creationId xmlns:p14="http://schemas.microsoft.com/office/powerpoint/2010/main" val="381987652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71FDE-9D34-4DC3-A275-FFDB65B8A78B}"/>
              </a:ext>
            </a:extLst>
          </p:cNvPr>
          <p:cNvSpPr>
            <a:spLocks noGrp="1"/>
          </p:cNvSpPr>
          <p:nvPr>
            <p:ph type="title"/>
          </p:nvPr>
        </p:nvSpPr>
        <p:spPr/>
        <p:txBody>
          <a:bodyPr>
            <a:normAutofit/>
          </a:bodyPr>
          <a:lstStyle/>
          <a:p>
            <a:r>
              <a:rPr lang="en-GB" sz="4000" dirty="0"/>
              <a:t>Modules</a:t>
            </a:r>
          </a:p>
        </p:txBody>
      </p:sp>
      <p:sp>
        <p:nvSpPr>
          <p:cNvPr id="4" name="Content Placeholder 3">
            <a:extLst>
              <a:ext uri="{FF2B5EF4-FFF2-40B4-BE49-F238E27FC236}">
                <a16:creationId xmlns:a16="http://schemas.microsoft.com/office/drawing/2014/main" id="{EFABC5A8-1198-4E49-8D03-9247ED31A622}"/>
              </a:ext>
            </a:extLst>
          </p:cNvPr>
          <p:cNvSpPr>
            <a:spLocks noGrp="1"/>
          </p:cNvSpPr>
          <p:nvPr>
            <p:ph idx="1"/>
          </p:nvPr>
        </p:nvSpPr>
        <p:spPr>
          <a:xfrm>
            <a:off x="838200" y="1825624"/>
            <a:ext cx="10515600" cy="5032375"/>
          </a:xfrm>
        </p:spPr>
        <p:txBody>
          <a:bodyPr>
            <a:normAutofit fontScale="92500" lnSpcReduction="20000"/>
          </a:bodyPr>
          <a:lstStyle/>
          <a:p>
            <a:r>
              <a:rPr lang="en-GB" dirty="0"/>
              <a:t>Not all modules can safely be loaded at the same time</a:t>
            </a:r>
          </a:p>
          <a:p>
            <a:r>
              <a:rPr lang="en-GB" dirty="0"/>
              <a:t>Therefore, the VSC has defined two so-called toolchains</a:t>
            </a:r>
          </a:p>
          <a:p>
            <a:pPr lvl="1"/>
            <a:r>
              <a:rPr lang="en-GB" dirty="0"/>
              <a:t>the intel toolchain consists of the Intel compilers, MPI library and math libraries</a:t>
            </a:r>
          </a:p>
          <a:p>
            <a:pPr lvl="1"/>
            <a:r>
              <a:rPr lang="en-GB" dirty="0"/>
              <a:t>the </a:t>
            </a:r>
            <a:r>
              <a:rPr lang="en-GB" dirty="0" err="1"/>
              <a:t>foss</a:t>
            </a:r>
            <a:r>
              <a:rPr lang="en-GB" dirty="0"/>
              <a:t> toolchain consists of the GNU compilers, </a:t>
            </a:r>
            <a:r>
              <a:rPr lang="en-GB" dirty="0" err="1"/>
              <a:t>OpenMPI</a:t>
            </a:r>
            <a:r>
              <a:rPr lang="en-GB" dirty="0"/>
              <a:t>, </a:t>
            </a:r>
            <a:r>
              <a:rPr lang="en-GB" dirty="0" err="1"/>
              <a:t>OpenBLAS</a:t>
            </a:r>
            <a:r>
              <a:rPr lang="en-GB" dirty="0"/>
              <a:t> and the standard LAPACK and </a:t>
            </a:r>
            <a:r>
              <a:rPr lang="en-GB" dirty="0" err="1"/>
              <a:t>ScaLAPACK</a:t>
            </a:r>
            <a:r>
              <a:rPr lang="en-GB" dirty="0"/>
              <a:t> libraries</a:t>
            </a:r>
          </a:p>
          <a:p>
            <a:r>
              <a:rPr lang="en-GB" dirty="0"/>
              <a:t>Toolchains are updated twice a year, which is reflected in their name</a:t>
            </a:r>
          </a:p>
          <a:p>
            <a:pPr lvl="1"/>
            <a:r>
              <a:rPr lang="en-GB" dirty="0"/>
              <a:t>E.g., intel-2016a is the first version of the intel toolchain of 2016</a:t>
            </a:r>
          </a:p>
          <a:p>
            <a:r>
              <a:rPr lang="en-GB" dirty="0"/>
              <a:t>The toolchains are used to compile the software installed on the VSC clusters</a:t>
            </a:r>
          </a:p>
          <a:p>
            <a:r>
              <a:rPr lang="en-GB" b="1" dirty="0"/>
              <a:t>Only packages compiled with the same toolchain name and version can work together without conflicts!</a:t>
            </a:r>
          </a:p>
          <a:p>
            <a:r>
              <a:rPr lang="en-GB" dirty="0"/>
              <a:t>If you need a software package to be installed on a specific toolchain, you can submit a request for this here: </a:t>
            </a:r>
            <a:r>
              <a:rPr lang="en-GB" dirty="0">
                <a:hlinkClick r:id="rId3"/>
              </a:rPr>
              <a:t>https://www.ugent.be/hpc/en/support</a:t>
            </a:r>
            <a:endParaRPr lang="en-GB" dirty="0"/>
          </a:p>
          <a:p>
            <a:pPr lvl="1"/>
            <a:r>
              <a:rPr lang="en-GB" dirty="0"/>
              <a:t>In my experience, they usually install it within one or two days</a:t>
            </a:r>
          </a:p>
        </p:txBody>
      </p:sp>
    </p:spTree>
    <p:extLst>
      <p:ext uri="{BB962C8B-B14F-4D97-AF65-F5344CB8AC3E}">
        <p14:creationId xmlns:p14="http://schemas.microsoft.com/office/powerpoint/2010/main" val="131680157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71FDE-9D34-4DC3-A275-FFDB65B8A78B}"/>
              </a:ext>
            </a:extLst>
          </p:cNvPr>
          <p:cNvSpPr>
            <a:spLocks noGrp="1"/>
          </p:cNvSpPr>
          <p:nvPr>
            <p:ph type="title"/>
          </p:nvPr>
        </p:nvSpPr>
        <p:spPr/>
        <p:txBody>
          <a:bodyPr>
            <a:normAutofit/>
          </a:bodyPr>
          <a:lstStyle/>
          <a:p>
            <a:r>
              <a:rPr lang="en-GB" sz="4000" dirty="0"/>
              <a:t>Modules</a:t>
            </a:r>
          </a:p>
        </p:txBody>
      </p:sp>
      <p:sp>
        <p:nvSpPr>
          <p:cNvPr id="4" name="Content Placeholder 3">
            <a:extLst>
              <a:ext uri="{FF2B5EF4-FFF2-40B4-BE49-F238E27FC236}">
                <a16:creationId xmlns:a16="http://schemas.microsoft.com/office/drawing/2014/main" id="{EFABC5A8-1198-4E49-8D03-9247ED31A622}"/>
              </a:ext>
            </a:extLst>
          </p:cNvPr>
          <p:cNvSpPr>
            <a:spLocks noGrp="1"/>
          </p:cNvSpPr>
          <p:nvPr>
            <p:ph idx="1"/>
          </p:nvPr>
        </p:nvSpPr>
        <p:spPr>
          <a:xfrm>
            <a:off x="838200" y="1825624"/>
            <a:ext cx="10515600" cy="5032375"/>
          </a:xfrm>
        </p:spPr>
        <p:txBody>
          <a:bodyPr>
            <a:normAutofit/>
          </a:bodyPr>
          <a:lstStyle/>
          <a:p>
            <a:r>
              <a:rPr lang="en-GB" dirty="0"/>
              <a:t>So, say you want to use PyStan</a:t>
            </a:r>
          </a:p>
          <a:p>
            <a:r>
              <a:rPr lang="nl-BE" dirty="0" err="1"/>
              <a:t>If</a:t>
            </a:r>
            <a:r>
              <a:rPr lang="nl-BE" dirty="0"/>
              <a:t> </a:t>
            </a:r>
            <a:r>
              <a:rPr lang="nl-BE" dirty="0" err="1"/>
              <a:t>you</a:t>
            </a:r>
            <a:r>
              <a:rPr lang="nl-BE" dirty="0"/>
              <a:t> search </a:t>
            </a:r>
            <a:r>
              <a:rPr lang="nl-BE" dirty="0" err="1"/>
              <a:t>for</a:t>
            </a:r>
            <a:r>
              <a:rPr lang="nl-BE" dirty="0"/>
              <a:t> </a:t>
            </a:r>
            <a:r>
              <a:rPr lang="nl-BE" dirty="0" err="1"/>
              <a:t>Pystan</a:t>
            </a:r>
            <a:r>
              <a:rPr lang="nl-BE" dirty="0"/>
              <a:t>, </a:t>
            </a:r>
            <a:r>
              <a:rPr lang="nl-BE" dirty="0" err="1"/>
              <a:t>you</a:t>
            </a:r>
            <a:r>
              <a:rPr lang="nl-BE" dirty="0"/>
              <a:t> </a:t>
            </a:r>
            <a:r>
              <a:rPr lang="en-GB" dirty="0"/>
              <a:t>will find only one module: PyStan/2.19.1.1-intel-2020b</a:t>
            </a:r>
          </a:p>
          <a:p>
            <a:r>
              <a:rPr lang="en-GB" dirty="0"/>
              <a:t>You can load it by entering: module load PyStan/2.19.1.1-intel-2020b</a:t>
            </a:r>
          </a:p>
          <a:p>
            <a:r>
              <a:rPr lang="en-GB" dirty="0"/>
              <a:t>If you search for </a:t>
            </a:r>
            <a:r>
              <a:rPr lang="en-GB" dirty="0" err="1"/>
              <a:t>ArviZ</a:t>
            </a:r>
            <a:r>
              <a:rPr lang="en-GB" dirty="0"/>
              <a:t>, you will find multiple modules, but if you want to use it for the same job as PyStan, you have to load this one: </a:t>
            </a:r>
            <a:r>
              <a:rPr lang="en-GB" dirty="0" err="1"/>
              <a:t>ArviZ</a:t>
            </a:r>
            <a:r>
              <a:rPr lang="en-GB" dirty="0"/>
              <a:t>/0.11.1-intel-2020b</a:t>
            </a:r>
          </a:p>
        </p:txBody>
      </p:sp>
      <p:sp>
        <p:nvSpPr>
          <p:cNvPr id="3" name="TextBox 2">
            <a:extLst>
              <a:ext uri="{FF2B5EF4-FFF2-40B4-BE49-F238E27FC236}">
                <a16:creationId xmlns:a16="http://schemas.microsoft.com/office/drawing/2014/main" id="{A3B1561E-8C29-41B9-AEDB-2B15D4B48E41}"/>
              </a:ext>
            </a:extLst>
          </p:cNvPr>
          <p:cNvSpPr txBox="1"/>
          <p:nvPr/>
        </p:nvSpPr>
        <p:spPr>
          <a:xfrm>
            <a:off x="0" y="6169709"/>
            <a:ext cx="12192001" cy="646331"/>
          </a:xfrm>
          <a:prstGeom prst="rect">
            <a:avLst/>
          </a:prstGeom>
          <a:noFill/>
        </p:spPr>
        <p:txBody>
          <a:bodyPr wrap="square" rtlCol="0">
            <a:spAutoFit/>
          </a:bodyPr>
          <a:lstStyle/>
          <a:p>
            <a:r>
              <a:rPr lang="en-GB" sz="1200" dirty="0"/>
              <a:t>Programming languages (e.g., Python) and standard packages (e.g., NumPy) you don’t have to explicitly load using the “module load” command. Programming languages you can simply specify in front of the name of your executable (see, e.g., “</a:t>
            </a:r>
            <a:r>
              <a:rPr lang="en-GB" sz="1200" dirty="0" err="1"/>
              <a:t>first_job.pbs</a:t>
            </a:r>
            <a:r>
              <a:rPr lang="en-GB" sz="1200" dirty="0"/>
              <a:t>”) and standard packages you don’t have to specify at all, you may not even find them using the above command, but if you didn’t have to manually install them on your pc, you can assume that they are installed on the HPC as well.</a:t>
            </a:r>
          </a:p>
        </p:txBody>
      </p:sp>
    </p:spTree>
    <p:extLst>
      <p:ext uri="{BB962C8B-B14F-4D97-AF65-F5344CB8AC3E}">
        <p14:creationId xmlns:p14="http://schemas.microsoft.com/office/powerpoint/2010/main" val="31033263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665155-A442-468A-94A3-55BE9CEBFFEF}"/>
              </a:ext>
            </a:extLst>
          </p:cNvPr>
          <p:cNvSpPr>
            <a:spLocks noGrp="1"/>
          </p:cNvSpPr>
          <p:nvPr>
            <p:ph type="ctrTitle"/>
          </p:nvPr>
        </p:nvSpPr>
        <p:spPr>
          <a:xfrm>
            <a:off x="1524000" y="2961643"/>
            <a:ext cx="9144000" cy="934714"/>
          </a:xfrm>
        </p:spPr>
        <p:txBody>
          <a:bodyPr>
            <a:normAutofit/>
          </a:bodyPr>
          <a:lstStyle/>
          <a:p>
            <a:r>
              <a:rPr lang="en-GB" dirty="0"/>
              <a:t>Introduction to HPC</a:t>
            </a:r>
          </a:p>
        </p:txBody>
      </p:sp>
    </p:spTree>
    <p:extLst>
      <p:ext uri="{BB962C8B-B14F-4D97-AF65-F5344CB8AC3E}">
        <p14:creationId xmlns:p14="http://schemas.microsoft.com/office/powerpoint/2010/main" val="38279527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71FDE-9D34-4DC3-A275-FFDB65B8A78B}"/>
              </a:ext>
            </a:extLst>
          </p:cNvPr>
          <p:cNvSpPr>
            <a:spLocks noGrp="1"/>
          </p:cNvSpPr>
          <p:nvPr>
            <p:ph type="title"/>
          </p:nvPr>
        </p:nvSpPr>
        <p:spPr/>
        <p:txBody>
          <a:bodyPr>
            <a:normAutofit/>
          </a:bodyPr>
          <a:lstStyle/>
          <a:p>
            <a:r>
              <a:rPr lang="en-GB" sz="4000" dirty="0"/>
              <a:t>Getting system information about the HPC</a:t>
            </a:r>
          </a:p>
        </p:txBody>
      </p:sp>
      <p:sp>
        <p:nvSpPr>
          <p:cNvPr id="4" name="Content Placeholder 3">
            <a:extLst>
              <a:ext uri="{FF2B5EF4-FFF2-40B4-BE49-F238E27FC236}">
                <a16:creationId xmlns:a16="http://schemas.microsoft.com/office/drawing/2014/main" id="{EFABC5A8-1198-4E49-8D03-9247ED31A622}"/>
              </a:ext>
            </a:extLst>
          </p:cNvPr>
          <p:cNvSpPr>
            <a:spLocks noGrp="1"/>
          </p:cNvSpPr>
          <p:nvPr>
            <p:ph idx="1"/>
          </p:nvPr>
        </p:nvSpPr>
        <p:spPr>
          <a:xfrm>
            <a:off x="838200" y="1825624"/>
            <a:ext cx="10515600" cy="5032375"/>
          </a:xfrm>
        </p:spPr>
        <p:txBody>
          <a:bodyPr>
            <a:normAutofit/>
          </a:bodyPr>
          <a:lstStyle/>
          <a:p>
            <a:r>
              <a:rPr lang="nl-BE" dirty="0"/>
              <a:t>T</a:t>
            </a:r>
            <a:r>
              <a:rPr lang="en-GB" dirty="0"/>
              <a:t>o check the general system state (Tier-2 </a:t>
            </a:r>
            <a:r>
              <a:rPr lang="en-GB" dirty="0" err="1"/>
              <a:t>Ugent</a:t>
            </a:r>
            <a:r>
              <a:rPr lang="en-GB" dirty="0"/>
              <a:t>), you can go to </a:t>
            </a:r>
            <a:r>
              <a:rPr lang="en-GB" dirty="0">
                <a:hlinkClick r:id="rId3"/>
              </a:rPr>
              <a:t>https://www.ugent.be/hpc/en/infrastructure/status</a:t>
            </a:r>
            <a:endParaRPr lang="en-GB" dirty="0"/>
          </a:p>
          <a:p>
            <a:r>
              <a:rPr lang="en-GB" dirty="0"/>
              <a:t>To check the state of any one cluster, you can go to </a:t>
            </a:r>
            <a:r>
              <a:rPr lang="en-GB" dirty="0">
                <a:hlinkClick r:id="rId4"/>
              </a:rPr>
              <a:t>http://hpc.ugent.be/clusterstate</a:t>
            </a:r>
            <a:endParaRPr lang="en-GB" dirty="0"/>
          </a:p>
          <a:p>
            <a:r>
              <a:rPr lang="en-GB" dirty="0"/>
              <a:t>You can get the same information, plus information about the nodes in the cluster, about the cluster you are currently logged in to by entering “</a:t>
            </a:r>
            <a:r>
              <a:rPr lang="en-GB" dirty="0" err="1"/>
              <a:t>pbsmon</a:t>
            </a:r>
            <a:r>
              <a:rPr lang="en-GB" dirty="0"/>
              <a:t>”</a:t>
            </a:r>
          </a:p>
          <a:p>
            <a:r>
              <a:rPr lang="en-GB" dirty="0"/>
              <a:t>By default, we get logged in to the </a:t>
            </a:r>
            <a:r>
              <a:rPr lang="en-GB" dirty="0" err="1"/>
              <a:t>victini</a:t>
            </a:r>
            <a:r>
              <a:rPr lang="en-GB" dirty="0"/>
              <a:t> cluster, but if this one is too busy or you need more RAM or something, you can swap to a different one by entering, e.g., “module swap cluster/</a:t>
            </a:r>
            <a:r>
              <a:rPr lang="en-GB" dirty="0" err="1"/>
              <a:t>skitty</a:t>
            </a:r>
            <a:r>
              <a:rPr lang="en-GB" dirty="0"/>
              <a:t>”</a:t>
            </a:r>
          </a:p>
        </p:txBody>
      </p:sp>
    </p:spTree>
    <p:extLst>
      <p:ext uri="{BB962C8B-B14F-4D97-AF65-F5344CB8AC3E}">
        <p14:creationId xmlns:p14="http://schemas.microsoft.com/office/powerpoint/2010/main" val="95682257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71FDE-9D34-4DC3-A275-FFDB65B8A78B}"/>
              </a:ext>
            </a:extLst>
          </p:cNvPr>
          <p:cNvSpPr>
            <a:spLocks noGrp="1"/>
          </p:cNvSpPr>
          <p:nvPr>
            <p:ph type="title"/>
          </p:nvPr>
        </p:nvSpPr>
        <p:spPr/>
        <p:txBody>
          <a:bodyPr>
            <a:normAutofit/>
          </a:bodyPr>
          <a:lstStyle/>
          <a:p>
            <a:r>
              <a:rPr lang="en-GB" sz="4000" dirty="0"/>
              <a:t>Defining and submitting your job</a:t>
            </a:r>
          </a:p>
        </p:txBody>
      </p:sp>
      <p:sp>
        <p:nvSpPr>
          <p:cNvPr id="4" name="Content Placeholder 3">
            <a:extLst>
              <a:ext uri="{FF2B5EF4-FFF2-40B4-BE49-F238E27FC236}">
                <a16:creationId xmlns:a16="http://schemas.microsoft.com/office/drawing/2014/main" id="{EFABC5A8-1198-4E49-8D03-9247ED31A622}"/>
              </a:ext>
            </a:extLst>
          </p:cNvPr>
          <p:cNvSpPr>
            <a:spLocks noGrp="1"/>
          </p:cNvSpPr>
          <p:nvPr>
            <p:ph idx="1"/>
          </p:nvPr>
        </p:nvSpPr>
        <p:spPr>
          <a:xfrm>
            <a:off x="838200" y="1825624"/>
            <a:ext cx="10515600" cy="5032375"/>
          </a:xfrm>
        </p:spPr>
        <p:txBody>
          <a:bodyPr>
            <a:normAutofit/>
          </a:bodyPr>
          <a:lstStyle/>
          <a:p>
            <a:r>
              <a:rPr lang="en-GB" dirty="0"/>
              <a:t>Each time you want to run a program on the HPC, you will need 2 things:</a:t>
            </a:r>
          </a:p>
          <a:p>
            <a:pPr lvl="1"/>
            <a:r>
              <a:rPr lang="en-GB" dirty="0"/>
              <a:t>The executable: the program to execute together with its input files (e.g., “first_job.py”)</a:t>
            </a:r>
          </a:p>
          <a:p>
            <a:pPr lvl="1"/>
            <a:r>
              <a:rPr lang="en-GB" dirty="0"/>
              <a:t>A batch job script, which will define the computer resource requirements of the program and will start the actual executable (e.g., “</a:t>
            </a:r>
            <a:r>
              <a:rPr lang="en-GB" dirty="0" err="1"/>
              <a:t>first_job.pbs</a:t>
            </a:r>
            <a:r>
              <a:rPr lang="en-GB" dirty="0"/>
              <a:t>”). The HPC needs to know:</a:t>
            </a:r>
          </a:p>
          <a:p>
            <a:pPr lvl="2"/>
            <a:r>
              <a:rPr lang="en-GB" dirty="0"/>
              <a:t>1. the number of compute nodes,</a:t>
            </a:r>
          </a:p>
          <a:p>
            <a:pPr lvl="2"/>
            <a:r>
              <a:rPr lang="en-GB" dirty="0"/>
              <a:t>2. the number of processors,</a:t>
            </a:r>
          </a:p>
          <a:p>
            <a:pPr lvl="2"/>
            <a:r>
              <a:rPr lang="en-GB" dirty="0"/>
              <a:t>3. the amount of memory,</a:t>
            </a:r>
          </a:p>
          <a:p>
            <a:pPr lvl="2"/>
            <a:r>
              <a:rPr lang="en-GB" dirty="0"/>
              <a:t>4. the expected duration,</a:t>
            </a:r>
          </a:p>
          <a:p>
            <a:pPr lvl="2"/>
            <a:r>
              <a:rPr lang="en-GB" dirty="0"/>
              <a:t>5. the working directory,</a:t>
            </a:r>
          </a:p>
          <a:p>
            <a:pPr lvl="2"/>
            <a:r>
              <a:rPr lang="en-GB" dirty="0"/>
              <a:t>6. the necessary modules,</a:t>
            </a:r>
          </a:p>
          <a:p>
            <a:pPr lvl="2"/>
            <a:r>
              <a:rPr lang="en-GB" dirty="0"/>
              <a:t>7. and the executable.</a:t>
            </a:r>
          </a:p>
        </p:txBody>
      </p:sp>
    </p:spTree>
    <p:extLst>
      <p:ext uri="{BB962C8B-B14F-4D97-AF65-F5344CB8AC3E}">
        <p14:creationId xmlns:p14="http://schemas.microsoft.com/office/powerpoint/2010/main" val="258888566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71FDE-9D34-4DC3-A275-FFDB65B8A78B}"/>
              </a:ext>
            </a:extLst>
          </p:cNvPr>
          <p:cNvSpPr>
            <a:spLocks noGrp="1"/>
          </p:cNvSpPr>
          <p:nvPr>
            <p:ph type="title"/>
          </p:nvPr>
        </p:nvSpPr>
        <p:spPr/>
        <p:txBody>
          <a:bodyPr>
            <a:normAutofit/>
          </a:bodyPr>
          <a:lstStyle/>
          <a:p>
            <a:r>
              <a:rPr lang="en-GB" sz="4000" dirty="0"/>
              <a:t>Defining and submitting your job</a:t>
            </a:r>
          </a:p>
        </p:txBody>
      </p:sp>
      <p:sp>
        <p:nvSpPr>
          <p:cNvPr id="4" name="Content Placeholder 3">
            <a:extLst>
              <a:ext uri="{FF2B5EF4-FFF2-40B4-BE49-F238E27FC236}">
                <a16:creationId xmlns:a16="http://schemas.microsoft.com/office/drawing/2014/main" id="{EFABC5A8-1198-4E49-8D03-9247ED31A622}"/>
              </a:ext>
            </a:extLst>
          </p:cNvPr>
          <p:cNvSpPr>
            <a:spLocks noGrp="1"/>
          </p:cNvSpPr>
          <p:nvPr>
            <p:ph idx="1"/>
          </p:nvPr>
        </p:nvSpPr>
        <p:spPr>
          <a:xfrm>
            <a:off x="838200" y="1825624"/>
            <a:ext cx="10515600" cy="5032375"/>
          </a:xfrm>
        </p:spPr>
        <p:txBody>
          <a:bodyPr>
            <a:normAutofit/>
          </a:bodyPr>
          <a:lstStyle/>
          <a:p>
            <a:r>
              <a:rPr lang="en-GB" dirty="0"/>
              <a:t>There is no guarantee on when a job will start, since it depends on a number of factors. One of these factors is the priority of the job, which is determined by </a:t>
            </a:r>
          </a:p>
          <a:p>
            <a:pPr lvl="1"/>
            <a:r>
              <a:rPr lang="en-GB" dirty="0"/>
              <a:t>Historical use: the aim is to balance usage over users, so infrequent (in terms of total compute time used) users get a higher priority</a:t>
            </a:r>
          </a:p>
          <a:p>
            <a:pPr lvl="1"/>
            <a:r>
              <a:rPr lang="en-GB" dirty="0"/>
              <a:t>Requested resources (amount of cores, </a:t>
            </a:r>
            <a:r>
              <a:rPr lang="en-GB" dirty="0" err="1"/>
              <a:t>walltime</a:t>
            </a:r>
            <a:r>
              <a:rPr lang="en-GB" dirty="0"/>
              <a:t>, memory, . . . )</a:t>
            </a:r>
          </a:p>
          <a:p>
            <a:pPr lvl="1"/>
            <a:r>
              <a:rPr lang="en-GB" dirty="0"/>
              <a:t>Time waiting in queue: queued jobs get a higher priority over time</a:t>
            </a:r>
          </a:p>
          <a:p>
            <a:pPr lvl="1"/>
            <a:r>
              <a:rPr lang="en-GB" dirty="0"/>
              <a:t>User limits: this avoids having a single user use the entire cluster</a:t>
            </a:r>
          </a:p>
          <a:p>
            <a:r>
              <a:rPr lang="en-GB" dirty="0"/>
              <a:t>Some other factors are how busy the cluster is, how many </a:t>
            </a:r>
            <a:r>
              <a:rPr lang="en-GB" dirty="0" err="1"/>
              <a:t>workernodes</a:t>
            </a:r>
            <a:r>
              <a:rPr lang="en-GB" dirty="0"/>
              <a:t> are active, …</a:t>
            </a:r>
          </a:p>
        </p:txBody>
      </p:sp>
    </p:spTree>
    <p:extLst>
      <p:ext uri="{BB962C8B-B14F-4D97-AF65-F5344CB8AC3E}">
        <p14:creationId xmlns:p14="http://schemas.microsoft.com/office/powerpoint/2010/main" val="143273205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71FDE-9D34-4DC3-A275-FFDB65B8A78B}"/>
              </a:ext>
            </a:extLst>
          </p:cNvPr>
          <p:cNvSpPr>
            <a:spLocks noGrp="1"/>
          </p:cNvSpPr>
          <p:nvPr>
            <p:ph type="title"/>
          </p:nvPr>
        </p:nvSpPr>
        <p:spPr/>
        <p:txBody>
          <a:bodyPr>
            <a:normAutofit/>
          </a:bodyPr>
          <a:lstStyle/>
          <a:p>
            <a:r>
              <a:rPr lang="en-GB" sz="4000" dirty="0"/>
              <a:t>Defining and submitting your job</a:t>
            </a:r>
          </a:p>
        </p:txBody>
      </p:sp>
      <p:sp>
        <p:nvSpPr>
          <p:cNvPr id="4" name="Content Placeholder 3">
            <a:extLst>
              <a:ext uri="{FF2B5EF4-FFF2-40B4-BE49-F238E27FC236}">
                <a16:creationId xmlns:a16="http://schemas.microsoft.com/office/drawing/2014/main" id="{EFABC5A8-1198-4E49-8D03-9247ED31A622}"/>
              </a:ext>
            </a:extLst>
          </p:cNvPr>
          <p:cNvSpPr>
            <a:spLocks noGrp="1"/>
          </p:cNvSpPr>
          <p:nvPr>
            <p:ph idx="1"/>
          </p:nvPr>
        </p:nvSpPr>
        <p:spPr>
          <a:xfrm>
            <a:off x="838200" y="1825624"/>
            <a:ext cx="10515600" cy="5032375"/>
          </a:xfrm>
        </p:spPr>
        <p:txBody>
          <a:bodyPr>
            <a:normAutofit lnSpcReduction="10000"/>
          </a:bodyPr>
          <a:lstStyle/>
          <a:p>
            <a:r>
              <a:rPr lang="nl-BE" dirty="0"/>
              <a:t>W</a:t>
            </a:r>
            <a:r>
              <a:rPr lang="en-GB" dirty="0"/>
              <a:t>hen you have submitted a job (or any number of jobs), you can check their status by entering “</a:t>
            </a:r>
            <a:r>
              <a:rPr lang="en-GB" dirty="0" err="1"/>
              <a:t>qstat</a:t>
            </a:r>
            <a:r>
              <a:rPr lang="en-GB" dirty="0"/>
              <a:t>”, which will return:</a:t>
            </a:r>
          </a:p>
          <a:p>
            <a:pPr lvl="1"/>
            <a:r>
              <a:rPr lang="en-GB" dirty="0"/>
              <a:t>Job ID: the job’s unique identifier (an eight-digit number),</a:t>
            </a:r>
          </a:p>
          <a:p>
            <a:pPr lvl="1"/>
            <a:r>
              <a:rPr lang="en-GB" dirty="0"/>
              <a:t>Name: the name of the job,</a:t>
            </a:r>
          </a:p>
          <a:p>
            <a:pPr lvl="1"/>
            <a:r>
              <a:rPr lang="en-GB" dirty="0"/>
              <a:t>User: the user that owns the job,</a:t>
            </a:r>
          </a:p>
          <a:p>
            <a:pPr lvl="1"/>
            <a:r>
              <a:rPr lang="en-GB" dirty="0"/>
              <a:t>Time Use: the elapsed </a:t>
            </a:r>
            <a:r>
              <a:rPr lang="en-GB" dirty="0" err="1"/>
              <a:t>walltime</a:t>
            </a:r>
            <a:r>
              <a:rPr lang="en-GB" dirty="0"/>
              <a:t> for the job,</a:t>
            </a:r>
          </a:p>
          <a:p>
            <a:pPr lvl="1"/>
            <a:r>
              <a:rPr lang="en-GB" dirty="0"/>
              <a:t>And Queue: the queue the job is in, with:</a:t>
            </a:r>
          </a:p>
          <a:p>
            <a:pPr lvl="2"/>
            <a:r>
              <a:rPr lang="en-GB" dirty="0"/>
              <a:t>Q = the job is queued and waiting to start</a:t>
            </a:r>
          </a:p>
          <a:p>
            <a:pPr lvl="2"/>
            <a:r>
              <a:rPr lang="en-GB" dirty="0"/>
              <a:t>R = the job is currently running</a:t>
            </a:r>
          </a:p>
          <a:p>
            <a:pPr lvl="2"/>
            <a:r>
              <a:rPr lang="en-GB" dirty="0"/>
              <a:t>C = the job is completed</a:t>
            </a:r>
          </a:p>
          <a:p>
            <a:pPr lvl="2"/>
            <a:r>
              <a:rPr lang="en-GB" dirty="0"/>
              <a:t>F = the job has failed</a:t>
            </a:r>
          </a:p>
          <a:p>
            <a:r>
              <a:rPr lang="en-GB" dirty="0"/>
              <a:t>You can cancel a job by entering “</a:t>
            </a:r>
            <a:r>
              <a:rPr lang="en-GB" dirty="0" err="1"/>
              <a:t>qdel</a:t>
            </a:r>
            <a:r>
              <a:rPr lang="en-GB" dirty="0"/>
              <a:t>” followed by the job ID</a:t>
            </a:r>
          </a:p>
          <a:p>
            <a:r>
              <a:rPr lang="en-GB" dirty="0"/>
              <a:t>Okay, let’s run “first_job.py” on the HPC!</a:t>
            </a:r>
          </a:p>
          <a:p>
            <a:pPr marL="0" indent="0">
              <a:buNone/>
            </a:pPr>
            <a:endParaRPr lang="en-GB" dirty="0"/>
          </a:p>
          <a:p>
            <a:pPr lvl="1"/>
            <a:endParaRPr lang="en-GB" dirty="0"/>
          </a:p>
        </p:txBody>
      </p:sp>
    </p:spTree>
    <p:extLst>
      <p:ext uri="{BB962C8B-B14F-4D97-AF65-F5344CB8AC3E}">
        <p14:creationId xmlns:p14="http://schemas.microsoft.com/office/powerpoint/2010/main" val="225632605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71FDE-9D34-4DC3-A275-FFDB65B8A78B}"/>
              </a:ext>
            </a:extLst>
          </p:cNvPr>
          <p:cNvSpPr>
            <a:spLocks noGrp="1"/>
          </p:cNvSpPr>
          <p:nvPr>
            <p:ph type="title"/>
          </p:nvPr>
        </p:nvSpPr>
        <p:spPr/>
        <p:txBody>
          <a:bodyPr>
            <a:normAutofit/>
          </a:bodyPr>
          <a:lstStyle/>
          <a:p>
            <a:r>
              <a:rPr lang="en-GB" sz="4000" dirty="0"/>
              <a:t>Defining and submitting your job</a:t>
            </a:r>
          </a:p>
        </p:txBody>
      </p:sp>
      <p:sp>
        <p:nvSpPr>
          <p:cNvPr id="4" name="Content Placeholder 3">
            <a:extLst>
              <a:ext uri="{FF2B5EF4-FFF2-40B4-BE49-F238E27FC236}">
                <a16:creationId xmlns:a16="http://schemas.microsoft.com/office/drawing/2014/main" id="{EFABC5A8-1198-4E49-8D03-9247ED31A622}"/>
              </a:ext>
            </a:extLst>
          </p:cNvPr>
          <p:cNvSpPr>
            <a:spLocks noGrp="1"/>
          </p:cNvSpPr>
          <p:nvPr>
            <p:ph idx="1"/>
          </p:nvPr>
        </p:nvSpPr>
        <p:spPr>
          <a:xfrm>
            <a:off x="838200" y="1825624"/>
            <a:ext cx="11353800" cy="5032376"/>
          </a:xfrm>
        </p:spPr>
        <p:txBody>
          <a:bodyPr>
            <a:normAutofit/>
          </a:bodyPr>
          <a:lstStyle/>
          <a:p>
            <a:r>
              <a:rPr lang="en-GB" dirty="0"/>
              <a:t>First, we need to transfer the necessary files to the HPC</a:t>
            </a:r>
          </a:p>
          <a:p>
            <a:pPr lvl="1"/>
            <a:r>
              <a:rPr lang="en-GB" dirty="0"/>
              <a:t>The executable: hello_world.py (make sure this one has the necessary permissions by going to properties and selecting all R’s, the first W and all X’s)</a:t>
            </a:r>
          </a:p>
          <a:p>
            <a:r>
              <a:rPr lang="en-GB" dirty="0"/>
              <a:t>Then, we have to create a batch job script: </a:t>
            </a:r>
            <a:r>
              <a:rPr lang="en-GB" dirty="0" err="1"/>
              <a:t>hello_world.pbs</a:t>
            </a:r>
            <a:endParaRPr lang="en-GB" dirty="0"/>
          </a:p>
          <a:p>
            <a:r>
              <a:rPr lang="en-GB" dirty="0"/>
              <a:t>Then, in the terminal, we have to specify our working directory (i.e., where our batch job script is): “cd /user/gent/435/vsc43506/”</a:t>
            </a:r>
          </a:p>
          <a:p>
            <a:pPr lvl="1"/>
            <a:r>
              <a:rPr lang="en-GB" dirty="0"/>
              <a:t>But replace 435/vsc43506 by your own number</a:t>
            </a:r>
          </a:p>
          <a:p>
            <a:r>
              <a:rPr lang="en-GB" dirty="0"/>
              <a:t>Finally, we can submit our job (“</a:t>
            </a:r>
            <a:r>
              <a:rPr lang="en-GB" dirty="0" err="1"/>
              <a:t>qsub</a:t>
            </a:r>
            <a:r>
              <a:rPr lang="en-GB" dirty="0"/>
              <a:t>”) and monitor it’s progress (“</a:t>
            </a:r>
            <a:r>
              <a:rPr lang="en-GB" dirty="0" err="1"/>
              <a:t>qstat</a:t>
            </a:r>
            <a:r>
              <a:rPr lang="en-GB" dirty="0"/>
              <a:t>”)</a:t>
            </a:r>
          </a:p>
          <a:p>
            <a:r>
              <a:rPr lang="en-GB" dirty="0"/>
              <a:t>When it has finished, we can go check the output and error files</a:t>
            </a:r>
          </a:p>
        </p:txBody>
      </p:sp>
    </p:spTree>
    <p:extLst>
      <p:ext uri="{BB962C8B-B14F-4D97-AF65-F5344CB8AC3E}">
        <p14:creationId xmlns:p14="http://schemas.microsoft.com/office/powerpoint/2010/main" val="142572928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665155-A442-468A-94A3-55BE9CEBFFEF}"/>
              </a:ext>
            </a:extLst>
          </p:cNvPr>
          <p:cNvSpPr>
            <a:spLocks noGrp="1"/>
          </p:cNvSpPr>
          <p:nvPr>
            <p:ph type="ctrTitle"/>
          </p:nvPr>
        </p:nvSpPr>
        <p:spPr>
          <a:xfrm>
            <a:off x="824204" y="2943395"/>
            <a:ext cx="10400522" cy="971209"/>
          </a:xfrm>
        </p:spPr>
        <p:txBody>
          <a:bodyPr>
            <a:normAutofit/>
          </a:bodyPr>
          <a:lstStyle/>
          <a:p>
            <a:r>
              <a:rPr lang="en-GB" dirty="0"/>
              <a:t>Fine-tuning job specifications</a:t>
            </a:r>
          </a:p>
        </p:txBody>
      </p:sp>
    </p:spTree>
    <p:extLst>
      <p:ext uri="{BB962C8B-B14F-4D97-AF65-F5344CB8AC3E}">
        <p14:creationId xmlns:p14="http://schemas.microsoft.com/office/powerpoint/2010/main" val="214841751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47370C-7298-441C-8524-A36254651279}"/>
              </a:ext>
            </a:extLst>
          </p:cNvPr>
          <p:cNvSpPr>
            <a:spLocks noGrp="1"/>
          </p:cNvSpPr>
          <p:nvPr>
            <p:ph type="title"/>
          </p:nvPr>
        </p:nvSpPr>
        <p:spPr/>
        <p:txBody>
          <a:bodyPr/>
          <a:lstStyle/>
          <a:p>
            <a:r>
              <a:rPr lang="en-GB" dirty="0"/>
              <a:t>How much resources do you need?</a:t>
            </a:r>
          </a:p>
        </p:txBody>
      </p:sp>
      <p:sp>
        <p:nvSpPr>
          <p:cNvPr id="3" name="Content Placeholder 2">
            <a:extLst>
              <a:ext uri="{FF2B5EF4-FFF2-40B4-BE49-F238E27FC236}">
                <a16:creationId xmlns:a16="http://schemas.microsoft.com/office/drawing/2014/main" id="{30EA5F0E-28BE-43D3-91C9-E25D77A1174E}"/>
              </a:ext>
            </a:extLst>
          </p:cNvPr>
          <p:cNvSpPr>
            <a:spLocks noGrp="1"/>
          </p:cNvSpPr>
          <p:nvPr>
            <p:ph idx="1"/>
          </p:nvPr>
        </p:nvSpPr>
        <p:spPr>
          <a:xfrm>
            <a:off x="838200" y="1825625"/>
            <a:ext cx="10515600" cy="4351338"/>
          </a:xfrm>
        </p:spPr>
        <p:txBody>
          <a:bodyPr>
            <a:normAutofit fontScale="85000" lnSpcReduction="20000"/>
          </a:bodyPr>
          <a:lstStyle/>
          <a:p>
            <a:r>
              <a:rPr lang="en-GB" dirty="0"/>
              <a:t>The less resources you ask for, the quicker your job will start</a:t>
            </a:r>
          </a:p>
          <a:p>
            <a:r>
              <a:rPr lang="en-GB" dirty="0"/>
              <a:t>Asking for minimal resources will almost guarantee that the scheduler will be able to instantly squeeze your job in somewhere</a:t>
            </a:r>
          </a:p>
          <a:p>
            <a:r>
              <a:rPr lang="en-GB" dirty="0"/>
              <a:t>But, if your job uses more resources than you asked for, it will be cancelled</a:t>
            </a:r>
          </a:p>
          <a:p>
            <a:r>
              <a:rPr lang="en-GB" dirty="0"/>
              <a:t>How many nodes/cores (i.e., processors) do you need?</a:t>
            </a:r>
          </a:p>
          <a:p>
            <a:pPr lvl="1"/>
            <a:r>
              <a:rPr lang="en-GB" dirty="0"/>
              <a:t>1 node = 36 cores (on the </a:t>
            </a:r>
            <a:r>
              <a:rPr lang="en-GB" dirty="0" err="1"/>
              <a:t>victini</a:t>
            </a:r>
            <a:r>
              <a:rPr lang="en-GB" dirty="0"/>
              <a:t> cluster, see slide 7)</a:t>
            </a:r>
          </a:p>
          <a:p>
            <a:pPr lvl="1"/>
            <a:r>
              <a:rPr lang="en-GB" dirty="0"/>
              <a:t>You will probably never need more than 1 node</a:t>
            </a:r>
          </a:p>
          <a:p>
            <a:pPr lvl="1"/>
            <a:r>
              <a:rPr lang="en-GB" dirty="0"/>
              <a:t>Don’t be fooled by your laptop having, e.g., 4 cores</a:t>
            </a:r>
          </a:p>
          <a:p>
            <a:pPr lvl="1"/>
            <a:r>
              <a:rPr lang="en-GB" dirty="0"/>
              <a:t>No (explicitly implemented!) parallel processing? 1 core</a:t>
            </a:r>
          </a:p>
          <a:p>
            <a:r>
              <a:rPr lang="en-GB" dirty="0"/>
              <a:t>How much mem (i.e., RAM) do you need?</a:t>
            </a:r>
          </a:p>
          <a:p>
            <a:pPr lvl="1"/>
            <a:r>
              <a:rPr lang="en-GB" dirty="0"/>
              <a:t>Don’t be fooled by your laptop having, e.g., 8 GB RAM</a:t>
            </a:r>
          </a:p>
          <a:p>
            <a:pPr lvl="1"/>
            <a:r>
              <a:rPr lang="en-GB" dirty="0"/>
              <a:t>No demanding modules (e.g., PyStan)? Start with 1 GB (even that will probably already be overshooting it, but it’s fine since each node on the </a:t>
            </a:r>
            <a:r>
              <a:rPr lang="en-GB" dirty="0" err="1"/>
              <a:t>victini</a:t>
            </a:r>
            <a:r>
              <a:rPr lang="en-GB" dirty="0"/>
              <a:t> cluster has 88 GB mem </a:t>
            </a:r>
            <a:r>
              <a:rPr lang="en-GB" dirty="0" err="1"/>
              <a:t>devided</a:t>
            </a:r>
            <a:r>
              <a:rPr lang="en-GB" dirty="0"/>
              <a:t> over “only” 36 cores)</a:t>
            </a:r>
          </a:p>
        </p:txBody>
      </p:sp>
    </p:spTree>
    <p:extLst>
      <p:ext uri="{BB962C8B-B14F-4D97-AF65-F5344CB8AC3E}">
        <p14:creationId xmlns:p14="http://schemas.microsoft.com/office/powerpoint/2010/main" val="345295466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47370C-7298-441C-8524-A36254651279}"/>
              </a:ext>
            </a:extLst>
          </p:cNvPr>
          <p:cNvSpPr>
            <a:spLocks noGrp="1"/>
          </p:cNvSpPr>
          <p:nvPr>
            <p:ph type="title"/>
          </p:nvPr>
        </p:nvSpPr>
        <p:spPr/>
        <p:txBody>
          <a:bodyPr/>
          <a:lstStyle/>
          <a:p>
            <a:r>
              <a:rPr lang="en-GB" dirty="0"/>
              <a:t>How much resources do you need?</a:t>
            </a:r>
          </a:p>
        </p:txBody>
      </p:sp>
      <p:sp>
        <p:nvSpPr>
          <p:cNvPr id="3" name="Content Placeholder 2">
            <a:extLst>
              <a:ext uri="{FF2B5EF4-FFF2-40B4-BE49-F238E27FC236}">
                <a16:creationId xmlns:a16="http://schemas.microsoft.com/office/drawing/2014/main" id="{30EA5F0E-28BE-43D3-91C9-E25D77A1174E}"/>
              </a:ext>
            </a:extLst>
          </p:cNvPr>
          <p:cNvSpPr>
            <a:spLocks noGrp="1"/>
          </p:cNvSpPr>
          <p:nvPr>
            <p:ph idx="1"/>
          </p:nvPr>
        </p:nvSpPr>
        <p:spPr>
          <a:xfrm>
            <a:off x="838200" y="1825625"/>
            <a:ext cx="10515600" cy="4351338"/>
          </a:xfrm>
        </p:spPr>
        <p:txBody>
          <a:bodyPr>
            <a:normAutofit fontScale="77500" lnSpcReduction="20000"/>
          </a:bodyPr>
          <a:lstStyle/>
          <a:p>
            <a:r>
              <a:rPr lang="en-GB" dirty="0"/>
              <a:t>How much </a:t>
            </a:r>
            <a:r>
              <a:rPr lang="en-GB" dirty="0" err="1"/>
              <a:t>walltime</a:t>
            </a:r>
            <a:r>
              <a:rPr lang="en-GB" dirty="0"/>
              <a:t> (i.e., execution time) do you need?</a:t>
            </a:r>
          </a:p>
          <a:p>
            <a:pPr lvl="1"/>
            <a:r>
              <a:rPr lang="en-GB" dirty="0"/>
              <a:t>Your best guess + 20% to be safe</a:t>
            </a:r>
          </a:p>
          <a:p>
            <a:pPr lvl="1"/>
            <a:r>
              <a:rPr lang="en-GB" dirty="0"/>
              <a:t>72 hours is the maximum</a:t>
            </a:r>
          </a:p>
          <a:p>
            <a:pPr lvl="1"/>
            <a:r>
              <a:rPr lang="en-GB" dirty="0"/>
              <a:t>In my experience, if you’re asking for only 1 core and 1 GB mem, how much </a:t>
            </a:r>
            <a:r>
              <a:rPr lang="en-GB" dirty="0" err="1"/>
              <a:t>walltime</a:t>
            </a:r>
            <a:r>
              <a:rPr lang="en-GB" dirty="0"/>
              <a:t> you ask for doesn’t matter much (if I have no idea how long a job will take, I usually ask for 24 hours)</a:t>
            </a:r>
          </a:p>
          <a:p>
            <a:r>
              <a:rPr lang="en-GB" dirty="0"/>
              <a:t>If possible, do not wait until the end of your job to save your output, but save whatever you can along the way, to avoid having to start over entirely in case your job gets cancelled</a:t>
            </a:r>
          </a:p>
          <a:p>
            <a:r>
              <a:rPr lang="en-GB" dirty="0"/>
              <a:t>Cores is straightforward, but optimizing mem and </a:t>
            </a:r>
            <a:r>
              <a:rPr lang="en-GB" dirty="0" err="1"/>
              <a:t>walltime</a:t>
            </a:r>
            <a:r>
              <a:rPr lang="en-GB" dirty="0"/>
              <a:t> is something you can learn over time:</a:t>
            </a:r>
          </a:p>
          <a:p>
            <a:pPr lvl="1"/>
            <a:r>
              <a:rPr lang="en-GB" dirty="0"/>
              <a:t>Add this line “#PBS –m </a:t>
            </a:r>
            <a:r>
              <a:rPr lang="en-GB" dirty="0" err="1"/>
              <a:t>bea</a:t>
            </a:r>
            <a:r>
              <a:rPr lang="en-GB" dirty="0"/>
              <a:t>” to your job script and receive emails when your job </a:t>
            </a:r>
            <a:r>
              <a:rPr lang="en-GB" b="1" dirty="0"/>
              <a:t>b</a:t>
            </a:r>
            <a:r>
              <a:rPr lang="en-GB" dirty="0"/>
              <a:t>egins, </a:t>
            </a:r>
            <a:r>
              <a:rPr lang="en-GB" b="1" dirty="0"/>
              <a:t>e</a:t>
            </a:r>
            <a:r>
              <a:rPr lang="en-GB" dirty="0"/>
              <a:t>nds or </a:t>
            </a:r>
            <a:r>
              <a:rPr lang="en-GB" b="1" dirty="0"/>
              <a:t>a</a:t>
            </a:r>
            <a:r>
              <a:rPr lang="en-GB" dirty="0"/>
              <a:t>borts</a:t>
            </a:r>
          </a:p>
          <a:p>
            <a:pPr lvl="1"/>
            <a:r>
              <a:rPr lang="en-GB" dirty="0"/>
              <a:t>The last email will tell you, amongst other things, how much mem and </a:t>
            </a:r>
            <a:r>
              <a:rPr lang="en-GB" dirty="0" err="1"/>
              <a:t>walltime</a:t>
            </a:r>
            <a:r>
              <a:rPr lang="en-GB" dirty="0"/>
              <a:t> your job actually used</a:t>
            </a:r>
          </a:p>
          <a:p>
            <a:r>
              <a:rPr lang="en-GB" dirty="0"/>
              <a:t>Check (the short) chapter 13 of the manual for instructions on how to use an interactive session to figure out how much </a:t>
            </a:r>
            <a:r>
              <a:rPr lang="en-GB" dirty="0" err="1"/>
              <a:t>walltime</a:t>
            </a:r>
            <a:r>
              <a:rPr lang="en-GB" dirty="0"/>
              <a:t> and mem you job will probably need</a:t>
            </a:r>
          </a:p>
        </p:txBody>
      </p:sp>
    </p:spTree>
    <p:extLst>
      <p:ext uri="{BB962C8B-B14F-4D97-AF65-F5344CB8AC3E}">
        <p14:creationId xmlns:p14="http://schemas.microsoft.com/office/powerpoint/2010/main" val="11170138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665155-A442-468A-94A3-55BE9CEBFFEF}"/>
              </a:ext>
            </a:extLst>
          </p:cNvPr>
          <p:cNvSpPr>
            <a:spLocks noGrp="1"/>
          </p:cNvSpPr>
          <p:nvPr>
            <p:ph type="ctrTitle"/>
          </p:nvPr>
        </p:nvSpPr>
        <p:spPr>
          <a:xfrm>
            <a:off x="824204" y="2943395"/>
            <a:ext cx="10400522" cy="971209"/>
          </a:xfrm>
        </p:spPr>
        <p:txBody>
          <a:bodyPr>
            <a:normAutofit/>
          </a:bodyPr>
          <a:lstStyle/>
          <a:p>
            <a:r>
              <a:rPr lang="en-GB" dirty="0"/>
              <a:t>Running interactive jobs</a:t>
            </a:r>
          </a:p>
        </p:txBody>
      </p:sp>
    </p:spTree>
    <p:extLst>
      <p:ext uri="{BB962C8B-B14F-4D97-AF65-F5344CB8AC3E}">
        <p14:creationId xmlns:p14="http://schemas.microsoft.com/office/powerpoint/2010/main" val="215498624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71FDE-9D34-4DC3-A275-FFDB65B8A78B}"/>
              </a:ext>
            </a:extLst>
          </p:cNvPr>
          <p:cNvSpPr>
            <a:spLocks noGrp="1"/>
          </p:cNvSpPr>
          <p:nvPr>
            <p:ph type="title"/>
          </p:nvPr>
        </p:nvSpPr>
        <p:spPr/>
        <p:txBody>
          <a:bodyPr>
            <a:normAutofit/>
          </a:bodyPr>
          <a:lstStyle/>
          <a:p>
            <a:r>
              <a:rPr lang="en-GB" sz="4000" dirty="0"/>
              <a:t>Interactive jobs</a:t>
            </a:r>
          </a:p>
        </p:txBody>
      </p:sp>
      <p:sp>
        <p:nvSpPr>
          <p:cNvPr id="4" name="Content Placeholder 3">
            <a:extLst>
              <a:ext uri="{FF2B5EF4-FFF2-40B4-BE49-F238E27FC236}">
                <a16:creationId xmlns:a16="http://schemas.microsoft.com/office/drawing/2014/main" id="{EFABC5A8-1198-4E49-8D03-9247ED31A622}"/>
              </a:ext>
            </a:extLst>
          </p:cNvPr>
          <p:cNvSpPr>
            <a:spLocks noGrp="1"/>
          </p:cNvSpPr>
          <p:nvPr>
            <p:ph idx="1"/>
          </p:nvPr>
        </p:nvSpPr>
        <p:spPr>
          <a:xfrm>
            <a:off x="838200" y="1825624"/>
            <a:ext cx="10515600" cy="5032376"/>
          </a:xfrm>
        </p:spPr>
        <p:txBody>
          <a:bodyPr>
            <a:normAutofit/>
          </a:bodyPr>
          <a:lstStyle/>
          <a:p>
            <a:r>
              <a:rPr lang="en-GB" dirty="0"/>
              <a:t>Give you an interactive session on one of the compute nodes</a:t>
            </a:r>
          </a:p>
          <a:p>
            <a:r>
              <a:rPr lang="en-GB" dirty="0"/>
              <a:t>Differs from batch jobs in that it does not require a job script, the required PBS directives can be specified on the command line</a:t>
            </a:r>
          </a:p>
          <a:p>
            <a:r>
              <a:rPr lang="en-GB" dirty="0"/>
              <a:t>Can be useful to debug certain job scripts or programs, but should not be the main use of the UGent-HPC</a:t>
            </a:r>
          </a:p>
          <a:p>
            <a:pPr marL="0" indent="0">
              <a:buNone/>
            </a:pPr>
            <a:endParaRPr lang="en-GB" dirty="0"/>
          </a:p>
        </p:txBody>
      </p:sp>
    </p:spTree>
    <p:extLst>
      <p:ext uri="{BB962C8B-B14F-4D97-AF65-F5344CB8AC3E}">
        <p14:creationId xmlns:p14="http://schemas.microsoft.com/office/powerpoint/2010/main" val="28450502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71FDE-9D34-4DC3-A275-FFDB65B8A78B}"/>
              </a:ext>
            </a:extLst>
          </p:cNvPr>
          <p:cNvSpPr>
            <a:spLocks noGrp="1"/>
          </p:cNvSpPr>
          <p:nvPr>
            <p:ph type="title"/>
          </p:nvPr>
        </p:nvSpPr>
        <p:spPr/>
        <p:txBody>
          <a:bodyPr/>
          <a:lstStyle/>
          <a:p>
            <a:r>
              <a:rPr lang="en-GB" dirty="0"/>
              <a:t>What is HPC?</a:t>
            </a:r>
          </a:p>
        </p:txBody>
      </p:sp>
      <p:sp>
        <p:nvSpPr>
          <p:cNvPr id="3" name="Content Placeholder 2">
            <a:extLst>
              <a:ext uri="{FF2B5EF4-FFF2-40B4-BE49-F238E27FC236}">
                <a16:creationId xmlns:a16="http://schemas.microsoft.com/office/drawing/2014/main" id="{BAB0954D-FB50-48E1-90ED-F64C35FB94EE}"/>
              </a:ext>
            </a:extLst>
          </p:cNvPr>
          <p:cNvSpPr>
            <a:spLocks noGrp="1"/>
          </p:cNvSpPr>
          <p:nvPr>
            <p:ph idx="1"/>
          </p:nvPr>
        </p:nvSpPr>
        <p:spPr/>
        <p:txBody>
          <a:bodyPr/>
          <a:lstStyle/>
          <a:p>
            <a:r>
              <a:rPr lang="en-GB" dirty="0"/>
              <a:t>High Performance Computing</a:t>
            </a:r>
          </a:p>
          <a:p>
            <a:pPr lvl="1"/>
            <a:r>
              <a:rPr lang="en-GB" dirty="0"/>
              <a:t>Computing on a supercomputer</a:t>
            </a:r>
          </a:p>
          <a:p>
            <a:pPr lvl="2"/>
            <a:r>
              <a:rPr lang="en-GB" dirty="0"/>
              <a:t>Computer at the frontline of contemporary processing capacity</a:t>
            </a:r>
          </a:p>
          <a:p>
            <a:pPr lvl="2"/>
            <a:r>
              <a:rPr lang="en-GB" dirty="0"/>
              <a:t>From computer with a few processors in the 1970s</a:t>
            </a:r>
          </a:p>
          <a:p>
            <a:pPr lvl="2"/>
            <a:r>
              <a:rPr lang="en-GB" dirty="0"/>
              <a:t>To computer with thousands of processors in the 1990s</a:t>
            </a:r>
          </a:p>
          <a:p>
            <a:pPr lvl="2"/>
            <a:r>
              <a:rPr lang="en-GB" dirty="0"/>
              <a:t>To massively parallel computer (cluster) with tens of thousands of processors today</a:t>
            </a:r>
          </a:p>
          <a:p>
            <a:pPr lvl="2"/>
            <a:endParaRPr lang="en-GB" dirty="0"/>
          </a:p>
        </p:txBody>
      </p:sp>
    </p:spTree>
    <p:extLst>
      <p:ext uri="{BB962C8B-B14F-4D97-AF65-F5344CB8AC3E}">
        <p14:creationId xmlns:p14="http://schemas.microsoft.com/office/powerpoint/2010/main" val="147997960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71FDE-9D34-4DC3-A275-FFDB65B8A78B}"/>
              </a:ext>
            </a:extLst>
          </p:cNvPr>
          <p:cNvSpPr>
            <a:spLocks noGrp="1"/>
          </p:cNvSpPr>
          <p:nvPr>
            <p:ph type="title"/>
          </p:nvPr>
        </p:nvSpPr>
        <p:spPr/>
        <p:txBody>
          <a:bodyPr>
            <a:normAutofit/>
          </a:bodyPr>
          <a:lstStyle/>
          <a:p>
            <a:r>
              <a:rPr lang="en-GB" sz="4000" dirty="0"/>
              <a:t>Interactive jobs</a:t>
            </a:r>
          </a:p>
        </p:txBody>
      </p:sp>
      <p:sp>
        <p:nvSpPr>
          <p:cNvPr id="4" name="Content Placeholder 3">
            <a:extLst>
              <a:ext uri="{FF2B5EF4-FFF2-40B4-BE49-F238E27FC236}">
                <a16:creationId xmlns:a16="http://schemas.microsoft.com/office/drawing/2014/main" id="{EFABC5A8-1198-4E49-8D03-9247ED31A622}"/>
              </a:ext>
            </a:extLst>
          </p:cNvPr>
          <p:cNvSpPr>
            <a:spLocks noGrp="1"/>
          </p:cNvSpPr>
          <p:nvPr>
            <p:ph idx="1"/>
          </p:nvPr>
        </p:nvSpPr>
        <p:spPr>
          <a:xfrm>
            <a:off x="838200" y="1825624"/>
            <a:ext cx="10515600" cy="5032376"/>
          </a:xfrm>
        </p:spPr>
        <p:txBody>
          <a:bodyPr>
            <a:normAutofit/>
          </a:bodyPr>
          <a:lstStyle/>
          <a:p>
            <a:r>
              <a:rPr lang="en-GB" dirty="0"/>
              <a:t>You can start an interactive session by entering “</a:t>
            </a:r>
            <a:r>
              <a:rPr lang="en-GB" dirty="0" err="1"/>
              <a:t>qsub</a:t>
            </a:r>
            <a:r>
              <a:rPr lang="en-GB" dirty="0"/>
              <a:t> –I”</a:t>
            </a:r>
          </a:p>
          <a:p>
            <a:r>
              <a:rPr lang="en-GB" dirty="0"/>
              <a:t>This assigns one core exclusively to you for one hour</a:t>
            </a:r>
          </a:p>
          <a:p>
            <a:r>
              <a:rPr lang="en-GB" dirty="0"/>
              <a:t>Next, set your working directory: cd /user/gent/435/vsc43506/</a:t>
            </a:r>
          </a:p>
          <a:p>
            <a:pPr lvl="1"/>
            <a:r>
              <a:rPr lang="en-GB" dirty="0"/>
              <a:t>But replace 435/vsc43506 by your own number</a:t>
            </a:r>
          </a:p>
          <a:p>
            <a:r>
              <a:rPr lang="en-GB" dirty="0"/>
              <a:t>And run the script you want to debug: ./first_job.py</a:t>
            </a:r>
          </a:p>
          <a:p>
            <a:r>
              <a:rPr lang="en-GB" dirty="0"/>
              <a:t>When you are done, exit the session by entering “exit”</a:t>
            </a:r>
          </a:p>
        </p:txBody>
      </p:sp>
    </p:spTree>
    <p:extLst>
      <p:ext uri="{BB962C8B-B14F-4D97-AF65-F5344CB8AC3E}">
        <p14:creationId xmlns:p14="http://schemas.microsoft.com/office/powerpoint/2010/main" val="203198955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665155-A442-468A-94A3-55BE9CEBFFEF}"/>
              </a:ext>
            </a:extLst>
          </p:cNvPr>
          <p:cNvSpPr>
            <a:spLocks noGrp="1"/>
          </p:cNvSpPr>
          <p:nvPr>
            <p:ph type="ctrTitle"/>
          </p:nvPr>
        </p:nvSpPr>
        <p:spPr>
          <a:xfrm>
            <a:off x="824204" y="2943395"/>
            <a:ext cx="10400522" cy="971209"/>
          </a:xfrm>
        </p:spPr>
        <p:txBody>
          <a:bodyPr>
            <a:normAutofit fontScale="90000"/>
          </a:bodyPr>
          <a:lstStyle/>
          <a:p>
            <a:r>
              <a:rPr lang="en-GB" dirty="0"/>
              <a:t>Running jobs with Input/Output Data</a:t>
            </a:r>
          </a:p>
        </p:txBody>
      </p:sp>
    </p:spTree>
    <p:extLst>
      <p:ext uri="{BB962C8B-B14F-4D97-AF65-F5344CB8AC3E}">
        <p14:creationId xmlns:p14="http://schemas.microsoft.com/office/powerpoint/2010/main" val="337206365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71FDE-9D34-4DC3-A275-FFDB65B8A78B}"/>
              </a:ext>
            </a:extLst>
          </p:cNvPr>
          <p:cNvSpPr>
            <a:spLocks noGrp="1"/>
          </p:cNvSpPr>
          <p:nvPr>
            <p:ph type="title"/>
          </p:nvPr>
        </p:nvSpPr>
        <p:spPr/>
        <p:txBody>
          <a:bodyPr>
            <a:normAutofit/>
          </a:bodyPr>
          <a:lstStyle/>
          <a:p>
            <a:r>
              <a:rPr lang="en-GB" sz="4000" dirty="0"/>
              <a:t>Where to store your data on the HPC</a:t>
            </a:r>
          </a:p>
        </p:txBody>
      </p:sp>
      <p:sp>
        <p:nvSpPr>
          <p:cNvPr id="4" name="Content Placeholder 3">
            <a:extLst>
              <a:ext uri="{FF2B5EF4-FFF2-40B4-BE49-F238E27FC236}">
                <a16:creationId xmlns:a16="http://schemas.microsoft.com/office/drawing/2014/main" id="{EFABC5A8-1198-4E49-8D03-9247ED31A622}"/>
              </a:ext>
            </a:extLst>
          </p:cNvPr>
          <p:cNvSpPr>
            <a:spLocks noGrp="1"/>
          </p:cNvSpPr>
          <p:nvPr>
            <p:ph idx="1"/>
          </p:nvPr>
        </p:nvSpPr>
        <p:spPr>
          <a:xfrm>
            <a:off x="838200" y="1825624"/>
            <a:ext cx="11353800" cy="5032375"/>
          </a:xfrm>
        </p:spPr>
        <p:txBody>
          <a:bodyPr>
            <a:normAutofit/>
          </a:bodyPr>
          <a:lstStyle/>
          <a:p>
            <a:r>
              <a:rPr lang="en-GB" dirty="0"/>
              <a:t>Your</a:t>
            </a:r>
            <a:r>
              <a:rPr lang="nl-BE" dirty="0"/>
              <a:t> home directory</a:t>
            </a:r>
          </a:p>
          <a:p>
            <a:pPr lvl="1"/>
            <a:r>
              <a:rPr lang="en-GB" dirty="0"/>
              <a:t>Default working directory</a:t>
            </a:r>
          </a:p>
          <a:p>
            <a:pPr lvl="1"/>
            <a:r>
              <a:rPr lang="en-GB" dirty="0"/>
              <a:t>Path</a:t>
            </a:r>
            <a:r>
              <a:rPr lang="nl-BE" dirty="0"/>
              <a:t> “</a:t>
            </a:r>
            <a:r>
              <a:rPr lang="en-GB" dirty="0"/>
              <a:t>/user/gent/435/vsc43506”</a:t>
            </a:r>
          </a:p>
          <a:p>
            <a:pPr lvl="2"/>
            <a:r>
              <a:rPr lang="en-GB" dirty="0"/>
              <a:t>But replace 435/vsc43506 by your own number</a:t>
            </a:r>
          </a:p>
          <a:p>
            <a:pPr lvl="1"/>
            <a:r>
              <a:rPr lang="en-GB" dirty="0"/>
              <a:t>For batch job scripts, executables and small data files</a:t>
            </a:r>
          </a:p>
          <a:p>
            <a:pPr lvl="1"/>
            <a:r>
              <a:rPr lang="en-GB" dirty="0"/>
              <a:t>Little space (3 GB), fast reading and writing</a:t>
            </a:r>
          </a:p>
          <a:p>
            <a:r>
              <a:rPr lang="en-GB" dirty="0"/>
              <a:t>Your data directory</a:t>
            </a:r>
          </a:p>
          <a:p>
            <a:pPr lvl="1"/>
            <a:r>
              <a:rPr lang="en-GB" dirty="0"/>
              <a:t>Path “/data/gent/435/vsc43506”</a:t>
            </a:r>
          </a:p>
          <a:p>
            <a:pPr lvl="2"/>
            <a:r>
              <a:rPr lang="en-GB" dirty="0"/>
              <a:t>But replace 435/vsc43506 by your own number</a:t>
            </a:r>
          </a:p>
          <a:p>
            <a:pPr lvl="1"/>
            <a:r>
              <a:rPr lang="en-GB" dirty="0"/>
              <a:t>For big data files to be stored for a long time</a:t>
            </a:r>
          </a:p>
          <a:p>
            <a:pPr lvl="1"/>
            <a:r>
              <a:rPr lang="en-GB" dirty="0"/>
              <a:t>A lot of space (25 GB), but slow reading and writing</a:t>
            </a:r>
          </a:p>
          <a:p>
            <a:pPr lvl="1"/>
            <a:endParaRPr lang="en-GB" dirty="0"/>
          </a:p>
        </p:txBody>
      </p:sp>
    </p:spTree>
    <p:extLst>
      <p:ext uri="{BB962C8B-B14F-4D97-AF65-F5344CB8AC3E}">
        <p14:creationId xmlns:p14="http://schemas.microsoft.com/office/powerpoint/2010/main" val="178358465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71FDE-9D34-4DC3-A275-FFDB65B8A78B}"/>
              </a:ext>
            </a:extLst>
          </p:cNvPr>
          <p:cNvSpPr>
            <a:spLocks noGrp="1"/>
          </p:cNvSpPr>
          <p:nvPr>
            <p:ph type="title"/>
          </p:nvPr>
        </p:nvSpPr>
        <p:spPr/>
        <p:txBody>
          <a:bodyPr>
            <a:normAutofit/>
          </a:bodyPr>
          <a:lstStyle/>
          <a:p>
            <a:r>
              <a:rPr lang="en-GB" sz="4000" dirty="0"/>
              <a:t>Where to store your data on the HPC</a:t>
            </a:r>
          </a:p>
        </p:txBody>
      </p:sp>
      <p:sp>
        <p:nvSpPr>
          <p:cNvPr id="4" name="Content Placeholder 3">
            <a:extLst>
              <a:ext uri="{FF2B5EF4-FFF2-40B4-BE49-F238E27FC236}">
                <a16:creationId xmlns:a16="http://schemas.microsoft.com/office/drawing/2014/main" id="{EFABC5A8-1198-4E49-8D03-9247ED31A622}"/>
              </a:ext>
            </a:extLst>
          </p:cNvPr>
          <p:cNvSpPr>
            <a:spLocks noGrp="1"/>
          </p:cNvSpPr>
          <p:nvPr>
            <p:ph idx="1"/>
          </p:nvPr>
        </p:nvSpPr>
        <p:spPr>
          <a:xfrm>
            <a:off x="838200" y="1825624"/>
            <a:ext cx="11353800" cy="5032375"/>
          </a:xfrm>
        </p:spPr>
        <p:txBody>
          <a:bodyPr>
            <a:normAutofit/>
          </a:bodyPr>
          <a:lstStyle/>
          <a:p>
            <a:r>
              <a:rPr lang="en-GB" dirty="0"/>
              <a:t>Your scratch directory</a:t>
            </a:r>
          </a:p>
          <a:p>
            <a:pPr lvl="1"/>
            <a:r>
              <a:rPr lang="en-GB" dirty="0"/>
              <a:t>Path “/scratch/gent/435/vsc43506”</a:t>
            </a:r>
          </a:p>
          <a:p>
            <a:pPr lvl="2"/>
            <a:r>
              <a:rPr lang="en-GB" dirty="0"/>
              <a:t>But replace 435/vsc43506 by your own number</a:t>
            </a:r>
          </a:p>
          <a:p>
            <a:pPr lvl="1"/>
            <a:r>
              <a:rPr lang="en-GB" dirty="0"/>
              <a:t>For big data files to be stored for a short time (i.e., the duration of your job)</a:t>
            </a:r>
          </a:p>
          <a:p>
            <a:pPr lvl="1"/>
            <a:r>
              <a:rPr lang="en-GB" dirty="0"/>
              <a:t>A lot of space (25 GB) AND fast reading and writing, but cleared regularly</a:t>
            </a:r>
          </a:p>
          <a:p>
            <a:pPr lvl="1"/>
            <a:r>
              <a:rPr lang="en-GB" dirty="0"/>
              <a:t>Only really necessary for heavy input/output jobs (e.g., reading from/writing to a text file thousands of times)</a:t>
            </a:r>
          </a:p>
        </p:txBody>
      </p:sp>
    </p:spTree>
    <p:extLst>
      <p:ext uri="{BB962C8B-B14F-4D97-AF65-F5344CB8AC3E}">
        <p14:creationId xmlns:p14="http://schemas.microsoft.com/office/powerpoint/2010/main" val="123121955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71FDE-9D34-4DC3-A275-FFDB65B8A78B}"/>
              </a:ext>
            </a:extLst>
          </p:cNvPr>
          <p:cNvSpPr>
            <a:spLocks noGrp="1"/>
          </p:cNvSpPr>
          <p:nvPr>
            <p:ph type="title"/>
          </p:nvPr>
        </p:nvSpPr>
        <p:spPr/>
        <p:txBody>
          <a:bodyPr>
            <a:normAutofit/>
          </a:bodyPr>
          <a:lstStyle/>
          <a:p>
            <a:r>
              <a:rPr lang="en-GB" sz="4000" dirty="0"/>
              <a:t>Virtual organizations</a:t>
            </a:r>
          </a:p>
        </p:txBody>
      </p:sp>
      <p:sp>
        <p:nvSpPr>
          <p:cNvPr id="4" name="Content Placeholder 3">
            <a:extLst>
              <a:ext uri="{FF2B5EF4-FFF2-40B4-BE49-F238E27FC236}">
                <a16:creationId xmlns:a16="http://schemas.microsoft.com/office/drawing/2014/main" id="{EFABC5A8-1198-4E49-8D03-9247ED31A622}"/>
              </a:ext>
            </a:extLst>
          </p:cNvPr>
          <p:cNvSpPr>
            <a:spLocks noGrp="1"/>
          </p:cNvSpPr>
          <p:nvPr>
            <p:ph idx="1"/>
          </p:nvPr>
        </p:nvSpPr>
        <p:spPr>
          <a:xfrm>
            <a:off x="838200" y="1825624"/>
            <a:ext cx="10515600" cy="5032375"/>
          </a:xfrm>
        </p:spPr>
        <p:txBody>
          <a:bodyPr>
            <a:normAutofit/>
          </a:bodyPr>
          <a:lstStyle/>
          <a:p>
            <a:r>
              <a:rPr lang="en-GB" dirty="0"/>
              <a:t>Being in a VO allows for larger storage quota to be obtained (provided this can be properly motivated)</a:t>
            </a:r>
          </a:p>
          <a:p>
            <a:r>
              <a:rPr lang="en-GB" dirty="0"/>
              <a:t>Pieter </a:t>
            </a:r>
            <a:r>
              <a:rPr lang="en-GB" dirty="0" err="1"/>
              <a:t>Huycke</a:t>
            </a:r>
            <a:r>
              <a:rPr lang="en-GB" dirty="0"/>
              <a:t> recently created a VO “</a:t>
            </a:r>
            <a:r>
              <a:rPr lang="en-GB" dirty="0" err="1"/>
              <a:t>vergutslab</a:t>
            </a:r>
            <a:r>
              <a:rPr lang="en-GB" dirty="0"/>
              <a:t>”, providing us with some 400 GB additional storage space on the HPC (only accessible to members of the VO, of course)</a:t>
            </a:r>
          </a:p>
          <a:p>
            <a:pPr lvl="1"/>
            <a:r>
              <a:rPr lang="en-GB" dirty="0"/>
              <a:t>Path “/data/gent/</a:t>
            </a:r>
            <a:r>
              <a:rPr lang="en-GB" dirty="0" err="1"/>
              <a:t>vo</a:t>
            </a:r>
            <a:r>
              <a:rPr lang="en-GB" dirty="0"/>
              <a:t>/001/gvo00145/data”</a:t>
            </a:r>
          </a:p>
          <a:p>
            <a:r>
              <a:rPr lang="en-GB" dirty="0"/>
              <a:t>To become a member</a:t>
            </a:r>
          </a:p>
          <a:p>
            <a:pPr lvl="1"/>
            <a:r>
              <a:rPr lang="en-GB" dirty="0"/>
              <a:t>Go to </a:t>
            </a:r>
            <a:r>
              <a:rPr lang="en-GB" dirty="0">
                <a:hlinkClick r:id="rId3"/>
              </a:rPr>
              <a:t>https://account.vscentrum.be/django/vo/join</a:t>
            </a:r>
            <a:endParaRPr lang="en-GB" dirty="0"/>
          </a:p>
          <a:p>
            <a:pPr lvl="1"/>
            <a:r>
              <a:rPr lang="en-GB" dirty="0"/>
              <a:t>Fill in the section “Join VO”</a:t>
            </a:r>
          </a:p>
          <a:p>
            <a:pPr lvl="1"/>
            <a:r>
              <a:rPr lang="en-GB" dirty="0"/>
              <a:t>When asked to fill in the VO id, fill in “gvo00145”</a:t>
            </a:r>
          </a:p>
          <a:p>
            <a:pPr lvl="1"/>
            <a:r>
              <a:rPr lang="en-GB" dirty="0"/>
              <a:t>After clicking “submit”, the moderator of the VO (i.e., Pieter </a:t>
            </a:r>
            <a:r>
              <a:rPr lang="en-GB" dirty="0" err="1"/>
              <a:t>Huycke</a:t>
            </a:r>
            <a:r>
              <a:rPr lang="en-GB" dirty="0"/>
              <a:t>) will have to approve your request</a:t>
            </a:r>
          </a:p>
        </p:txBody>
      </p:sp>
    </p:spTree>
    <p:extLst>
      <p:ext uri="{BB962C8B-B14F-4D97-AF65-F5344CB8AC3E}">
        <p14:creationId xmlns:p14="http://schemas.microsoft.com/office/powerpoint/2010/main" val="165975541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665155-A442-468A-94A3-55BE9CEBFFEF}"/>
              </a:ext>
            </a:extLst>
          </p:cNvPr>
          <p:cNvSpPr>
            <a:spLocks noGrp="1"/>
          </p:cNvSpPr>
          <p:nvPr>
            <p:ph type="ctrTitle"/>
          </p:nvPr>
        </p:nvSpPr>
        <p:spPr>
          <a:xfrm>
            <a:off x="824204" y="2943395"/>
            <a:ext cx="10400522" cy="971209"/>
          </a:xfrm>
        </p:spPr>
        <p:txBody>
          <a:bodyPr>
            <a:normAutofit/>
          </a:bodyPr>
          <a:lstStyle/>
          <a:p>
            <a:r>
              <a:rPr lang="en-GB" dirty="0"/>
              <a:t>Multi-job submission</a:t>
            </a:r>
          </a:p>
        </p:txBody>
      </p:sp>
    </p:spTree>
    <p:extLst>
      <p:ext uri="{BB962C8B-B14F-4D97-AF65-F5344CB8AC3E}">
        <p14:creationId xmlns:p14="http://schemas.microsoft.com/office/powerpoint/2010/main" val="183769395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71FDE-9D34-4DC3-A275-FFDB65B8A78B}"/>
              </a:ext>
            </a:extLst>
          </p:cNvPr>
          <p:cNvSpPr>
            <a:spLocks noGrp="1"/>
          </p:cNvSpPr>
          <p:nvPr>
            <p:ph type="title"/>
          </p:nvPr>
        </p:nvSpPr>
        <p:spPr/>
        <p:txBody>
          <a:bodyPr>
            <a:normAutofit/>
          </a:bodyPr>
          <a:lstStyle/>
          <a:p>
            <a:r>
              <a:rPr lang="en-GB" sz="4000" dirty="0"/>
              <a:t>Why parallel programming?</a:t>
            </a:r>
          </a:p>
        </p:txBody>
      </p:sp>
      <p:sp>
        <p:nvSpPr>
          <p:cNvPr id="4" name="Content Placeholder 3">
            <a:extLst>
              <a:ext uri="{FF2B5EF4-FFF2-40B4-BE49-F238E27FC236}">
                <a16:creationId xmlns:a16="http://schemas.microsoft.com/office/drawing/2014/main" id="{EFABC5A8-1198-4E49-8D03-9247ED31A622}"/>
              </a:ext>
            </a:extLst>
          </p:cNvPr>
          <p:cNvSpPr>
            <a:spLocks noGrp="1"/>
          </p:cNvSpPr>
          <p:nvPr>
            <p:ph idx="1"/>
          </p:nvPr>
        </p:nvSpPr>
        <p:spPr>
          <a:xfrm>
            <a:off x="838200" y="1825624"/>
            <a:ext cx="10515600" cy="5032375"/>
          </a:xfrm>
        </p:spPr>
        <p:txBody>
          <a:bodyPr>
            <a:normAutofit/>
          </a:bodyPr>
          <a:lstStyle/>
          <a:p>
            <a:r>
              <a:rPr lang="en-GB" dirty="0"/>
              <a:t>Previous examples would already allow you to run multiple computationally intensive analyses simultaneously without your desktop slowing down for days, but…</a:t>
            </a:r>
          </a:p>
          <a:p>
            <a:r>
              <a:rPr lang="en-GB" dirty="0"/>
              <a:t>There are two important motivations to engage in parallel programming:</a:t>
            </a:r>
          </a:p>
          <a:p>
            <a:pPr marL="914400" lvl="1" indent="-457200">
              <a:buAutoNum type="arabicPeriod"/>
            </a:pPr>
            <a:r>
              <a:rPr lang="en-GB" dirty="0"/>
              <a:t>The need to decrease the time to solution: distributing your code over N cores holds the promise of speeding up execution times by a factor N</a:t>
            </a:r>
          </a:p>
          <a:p>
            <a:pPr marL="914400" lvl="1" indent="-457200">
              <a:buAutoNum type="arabicPeriod"/>
            </a:pPr>
            <a:r>
              <a:rPr lang="en-GB" dirty="0"/>
              <a:t>The need to increase the problem size: distributing your code over N nodes increases the available memory by a factor N, and thus holds the promise of being able to tackle problems which are N times bigger</a:t>
            </a:r>
          </a:p>
          <a:p>
            <a:r>
              <a:rPr lang="en-GB" dirty="0"/>
              <a:t>This is what the HPC is for: it has hundreds of nodes and tens of thousands of cores!</a:t>
            </a:r>
          </a:p>
        </p:txBody>
      </p:sp>
    </p:spTree>
    <p:extLst>
      <p:ext uri="{BB962C8B-B14F-4D97-AF65-F5344CB8AC3E}">
        <p14:creationId xmlns:p14="http://schemas.microsoft.com/office/powerpoint/2010/main" val="218615689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71FDE-9D34-4DC3-A275-FFDB65B8A78B}"/>
              </a:ext>
            </a:extLst>
          </p:cNvPr>
          <p:cNvSpPr>
            <a:spLocks noGrp="1"/>
          </p:cNvSpPr>
          <p:nvPr>
            <p:ph type="title"/>
          </p:nvPr>
        </p:nvSpPr>
        <p:spPr/>
        <p:txBody>
          <a:bodyPr>
            <a:normAutofit/>
          </a:bodyPr>
          <a:lstStyle/>
          <a:p>
            <a:r>
              <a:rPr lang="nl-BE" sz="4000" dirty="0"/>
              <a:t>T</a:t>
            </a:r>
            <a:r>
              <a:rPr lang="en-GB" sz="4000" dirty="0"/>
              <a:t>he worker framework</a:t>
            </a:r>
          </a:p>
        </p:txBody>
      </p:sp>
      <p:sp>
        <p:nvSpPr>
          <p:cNvPr id="4" name="Content Placeholder 3">
            <a:extLst>
              <a:ext uri="{FF2B5EF4-FFF2-40B4-BE49-F238E27FC236}">
                <a16:creationId xmlns:a16="http://schemas.microsoft.com/office/drawing/2014/main" id="{EFABC5A8-1198-4E49-8D03-9247ED31A622}"/>
              </a:ext>
            </a:extLst>
          </p:cNvPr>
          <p:cNvSpPr>
            <a:spLocks noGrp="1"/>
          </p:cNvSpPr>
          <p:nvPr>
            <p:ph idx="1"/>
          </p:nvPr>
        </p:nvSpPr>
        <p:spPr>
          <a:xfrm>
            <a:off x="838200" y="1862947"/>
            <a:ext cx="11353800" cy="5032375"/>
          </a:xfrm>
        </p:spPr>
        <p:txBody>
          <a:bodyPr>
            <a:normAutofit/>
          </a:bodyPr>
          <a:lstStyle/>
          <a:p>
            <a:r>
              <a:rPr lang="en-GB" dirty="0"/>
              <a:t>Two possible scenarios:</a:t>
            </a:r>
          </a:p>
          <a:p>
            <a:pPr marL="457200" lvl="1" indent="0">
              <a:buNone/>
            </a:pPr>
            <a:r>
              <a:rPr lang="en-GB" dirty="0"/>
              <a:t>1. Need to alternate between sequential and parallel computing?</a:t>
            </a:r>
          </a:p>
          <a:p>
            <a:pPr lvl="2"/>
            <a:r>
              <a:rPr lang="en-GB" dirty="0"/>
              <a:t>You can use OpenMP or MPI (see chapter 7 in the HPC manual)</a:t>
            </a:r>
          </a:p>
          <a:p>
            <a:pPr lvl="2"/>
            <a:r>
              <a:rPr lang="en-GB" dirty="0"/>
              <a:t>Or, if you use Python, you can use </a:t>
            </a:r>
            <a:r>
              <a:rPr lang="en-GB" dirty="0" err="1"/>
              <a:t>Dask</a:t>
            </a:r>
            <a:r>
              <a:rPr lang="en-GB" dirty="0"/>
              <a:t> (see </a:t>
            </a:r>
            <a:r>
              <a:rPr lang="en-GB" dirty="0">
                <a:hlinkClick r:id="rId3"/>
              </a:rPr>
              <a:t>https://dask.org/</a:t>
            </a:r>
            <a:r>
              <a:rPr lang="en-GB" dirty="0"/>
              <a:t>)</a:t>
            </a:r>
          </a:p>
          <a:p>
            <a:pPr marL="457200" lvl="1" indent="0">
              <a:buNone/>
            </a:pPr>
            <a:r>
              <a:rPr lang="en-GB" dirty="0"/>
              <a:t>2. Can make do with (isolated) parallel computing?</a:t>
            </a:r>
          </a:p>
          <a:p>
            <a:pPr lvl="2"/>
            <a:r>
              <a:rPr lang="en-GB" dirty="0"/>
              <a:t>You can use (automated) multi-job submission (see chapter 14 in the HPC manual)</a:t>
            </a:r>
          </a:p>
          <a:p>
            <a:r>
              <a:rPr lang="en-GB" dirty="0"/>
              <a:t>I will only cover the latter (since I have no experience with the former)</a:t>
            </a:r>
          </a:p>
        </p:txBody>
      </p:sp>
      <p:pic>
        <p:nvPicPr>
          <p:cNvPr id="5" name="Picture 4">
            <a:extLst>
              <a:ext uri="{FF2B5EF4-FFF2-40B4-BE49-F238E27FC236}">
                <a16:creationId xmlns:a16="http://schemas.microsoft.com/office/drawing/2014/main" id="{0CB2156D-FEF6-4001-8325-6504B8A52F0B}"/>
              </a:ext>
            </a:extLst>
          </p:cNvPr>
          <p:cNvPicPr>
            <a:picLocks noChangeAspect="1"/>
          </p:cNvPicPr>
          <p:nvPr/>
        </p:nvPicPr>
        <p:blipFill rotWithShape="1">
          <a:blip r:embed="rId4"/>
          <a:srcRect l="43648" t="55646" r="31474" b="34455"/>
          <a:stretch/>
        </p:blipFill>
        <p:spPr>
          <a:xfrm>
            <a:off x="597159" y="5234520"/>
            <a:ext cx="4376058" cy="979408"/>
          </a:xfrm>
          <a:prstGeom prst="rect">
            <a:avLst/>
          </a:prstGeom>
        </p:spPr>
      </p:pic>
      <p:pic>
        <p:nvPicPr>
          <p:cNvPr id="6" name="Picture 5">
            <a:extLst>
              <a:ext uri="{FF2B5EF4-FFF2-40B4-BE49-F238E27FC236}">
                <a16:creationId xmlns:a16="http://schemas.microsoft.com/office/drawing/2014/main" id="{48485304-DA85-489B-8D80-E94C9B912B79}"/>
              </a:ext>
            </a:extLst>
          </p:cNvPr>
          <p:cNvPicPr>
            <a:picLocks noChangeAspect="1"/>
          </p:cNvPicPr>
          <p:nvPr/>
        </p:nvPicPr>
        <p:blipFill rotWithShape="1">
          <a:blip r:embed="rId4"/>
          <a:srcRect l="40179" t="65746" r="24005" b="18503"/>
          <a:stretch/>
        </p:blipFill>
        <p:spPr>
          <a:xfrm>
            <a:off x="5204927" y="4730198"/>
            <a:ext cx="6300000" cy="1558358"/>
          </a:xfrm>
          <a:prstGeom prst="rect">
            <a:avLst/>
          </a:prstGeom>
        </p:spPr>
      </p:pic>
      <p:sp>
        <p:nvSpPr>
          <p:cNvPr id="7" name="Rectangle 6">
            <a:extLst>
              <a:ext uri="{FF2B5EF4-FFF2-40B4-BE49-F238E27FC236}">
                <a16:creationId xmlns:a16="http://schemas.microsoft.com/office/drawing/2014/main" id="{A62B7ED8-854F-47CA-8397-9F895B866711}"/>
              </a:ext>
            </a:extLst>
          </p:cNvPr>
          <p:cNvSpPr/>
          <p:nvPr/>
        </p:nvSpPr>
        <p:spPr>
          <a:xfrm>
            <a:off x="7875037" y="4730198"/>
            <a:ext cx="1007705" cy="1762677"/>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TextBox 7">
            <a:extLst>
              <a:ext uri="{FF2B5EF4-FFF2-40B4-BE49-F238E27FC236}">
                <a16:creationId xmlns:a16="http://schemas.microsoft.com/office/drawing/2014/main" id="{F3437F24-C300-4A48-82CE-F9A58DBE9A88}"/>
              </a:ext>
            </a:extLst>
          </p:cNvPr>
          <p:cNvSpPr txBox="1"/>
          <p:nvPr/>
        </p:nvSpPr>
        <p:spPr>
          <a:xfrm>
            <a:off x="2185559" y="6066054"/>
            <a:ext cx="2043404" cy="369332"/>
          </a:xfrm>
          <a:prstGeom prst="rect">
            <a:avLst/>
          </a:prstGeom>
          <a:noFill/>
        </p:spPr>
        <p:txBody>
          <a:bodyPr wrap="square" rtlCol="0">
            <a:spAutoFit/>
          </a:bodyPr>
          <a:lstStyle/>
          <a:p>
            <a:r>
              <a:rPr lang="nl-BE" dirty="0"/>
              <a:t>Sequential scenario</a:t>
            </a:r>
            <a:endParaRPr lang="en-GB" dirty="0"/>
          </a:p>
        </p:txBody>
      </p:sp>
      <p:sp>
        <p:nvSpPr>
          <p:cNvPr id="9" name="TextBox 8">
            <a:extLst>
              <a:ext uri="{FF2B5EF4-FFF2-40B4-BE49-F238E27FC236}">
                <a16:creationId xmlns:a16="http://schemas.microsoft.com/office/drawing/2014/main" id="{E63C575D-936D-40CD-B8DF-9ECEEEE32F04}"/>
              </a:ext>
            </a:extLst>
          </p:cNvPr>
          <p:cNvSpPr txBox="1"/>
          <p:nvPr/>
        </p:nvSpPr>
        <p:spPr>
          <a:xfrm>
            <a:off x="5738329" y="6435663"/>
            <a:ext cx="2043404" cy="369332"/>
          </a:xfrm>
          <a:prstGeom prst="rect">
            <a:avLst/>
          </a:prstGeom>
          <a:noFill/>
        </p:spPr>
        <p:txBody>
          <a:bodyPr wrap="square" rtlCol="0">
            <a:spAutoFit/>
          </a:bodyPr>
          <a:lstStyle/>
          <a:p>
            <a:r>
              <a:rPr lang="nl-BE" dirty="0">
                <a:solidFill>
                  <a:schemeClr val="accent1"/>
                </a:solidFill>
              </a:rPr>
              <a:t>Parallel scenario 1</a:t>
            </a:r>
            <a:endParaRPr lang="en-GB" dirty="0">
              <a:solidFill>
                <a:schemeClr val="accent1"/>
              </a:solidFill>
            </a:endParaRPr>
          </a:p>
        </p:txBody>
      </p:sp>
      <p:sp>
        <p:nvSpPr>
          <p:cNvPr id="10" name="TextBox 9">
            <a:extLst>
              <a:ext uri="{FF2B5EF4-FFF2-40B4-BE49-F238E27FC236}">
                <a16:creationId xmlns:a16="http://schemas.microsoft.com/office/drawing/2014/main" id="{13A57763-7E0B-4C1B-8CBF-6921A28D2C95}"/>
              </a:ext>
            </a:extLst>
          </p:cNvPr>
          <p:cNvSpPr txBox="1"/>
          <p:nvPr/>
        </p:nvSpPr>
        <p:spPr>
          <a:xfrm>
            <a:off x="9310396" y="6454325"/>
            <a:ext cx="2043404" cy="369332"/>
          </a:xfrm>
          <a:prstGeom prst="rect">
            <a:avLst/>
          </a:prstGeom>
          <a:noFill/>
        </p:spPr>
        <p:txBody>
          <a:bodyPr wrap="square" rtlCol="0">
            <a:spAutoFit/>
          </a:bodyPr>
          <a:lstStyle/>
          <a:p>
            <a:r>
              <a:rPr lang="nl-BE" dirty="0">
                <a:solidFill>
                  <a:schemeClr val="accent2"/>
                </a:solidFill>
              </a:rPr>
              <a:t>Parallel scenario 2</a:t>
            </a:r>
            <a:endParaRPr lang="en-GB" dirty="0">
              <a:solidFill>
                <a:schemeClr val="accent2"/>
              </a:solidFill>
            </a:endParaRPr>
          </a:p>
        </p:txBody>
      </p:sp>
      <p:sp>
        <p:nvSpPr>
          <p:cNvPr id="11" name="Rectangle 10">
            <a:extLst>
              <a:ext uri="{FF2B5EF4-FFF2-40B4-BE49-F238E27FC236}">
                <a16:creationId xmlns:a16="http://schemas.microsoft.com/office/drawing/2014/main" id="{391D31E2-EAEC-4329-91D2-5A24BE5F0D77}"/>
              </a:ext>
            </a:extLst>
          </p:cNvPr>
          <p:cNvSpPr/>
          <p:nvPr/>
        </p:nvSpPr>
        <p:spPr>
          <a:xfrm>
            <a:off x="5214258" y="4848058"/>
            <a:ext cx="6299999" cy="1525206"/>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46162202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71FDE-9D34-4DC3-A275-FFDB65B8A78B}"/>
              </a:ext>
            </a:extLst>
          </p:cNvPr>
          <p:cNvSpPr>
            <a:spLocks noGrp="1"/>
          </p:cNvSpPr>
          <p:nvPr>
            <p:ph type="title"/>
          </p:nvPr>
        </p:nvSpPr>
        <p:spPr/>
        <p:txBody>
          <a:bodyPr>
            <a:normAutofit/>
          </a:bodyPr>
          <a:lstStyle/>
          <a:p>
            <a:r>
              <a:rPr lang="nl-BE" sz="4000" dirty="0"/>
              <a:t>T</a:t>
            </a:r>
            <a:r>
              <a:rPr lang="en-GB" sz="4000" dirty="0"/>
              <a:t>he worker framework</a:t>
            </a:r>
          </a:p>
        </p:txBody>
      </p:sp>
      <p:sp>
        <p:nvSpPr>
          <p:cNvPr id="4" name="Content Placeholder 3">
            <a:extLst>
              <a:ext uri="{FF2B5EF4-FFF2-40B4-BE49-F238E27FC236}">
                <a16:creationId xmlns:a16="http://schemas.microsoft.com/office/drawing/2014/main" id="{EFABC5A8-1198-4E49-8D03-9247ED31A622}"/>
              </a:ext>
            </a:extLst>
          </p:cNvPr>
          <p:cNvSpPr>
            <a:spLocks noGrp="1"/>
          </p:cNvSpPr>
          <p:nvPr>
            <p:ph idx="1"/>
          </p:nvPr>
        </p:nvSpPr>
        <p:spPr>
          <a:xfrm>
            <a:off x="838200" y="1825624"/>
            <a:ext cx="10515600" cy="5032375"/>
          </a:xfrm>
        </p:spPr>
        <p:txBody>
          <a:bodyPr>
            <a:normAutofit/>
          </a:bodyPr>
          <a:lstStyle/>
          <a:p>
            <a:r>
              <a:rPr lang="en-GB" dirty="0"/>
              <a:t>A typical example is the “parameter sweep”</a:t>
            </a:r>
          </a:p>
          <a:p>
            <a:r>
              <a:rPr lang="en-GB" dirty="0"/>
              <a:t>Users then often want to submit a large number of jobs based on the same job script but with slightly different parameters settings</a:t>
            </a:r>
          </a:p>
          <a:p>
            <a:r>
              <a:rPr lang="en-GB" dirty="0"/>
              <a:t>One option could be to launch a lot of separate individual small jobs (one for each parameter) on the cluster</a:t>
            </a:r>
          </a:p>
          <a:p>
            <a:r>
              <a:rPr lang="en-GB" dirty="0"/>
              <a:t>This is not a good idea. The cluster scheduler isn’t meant to deal with tons of small jobs. Those huge amounts of small jobs will create a lot of overhead, and can slow down the whole cluster.</a:t>
            </a:r>
          </a:p>
          <a:p>
            <a:r>
              <a:rPr lang="en-GB" dirty="0"/>
              <a:t>Also, it will take you a long time to prepare and submit all the scripts</a:t>
            </a:r>
          </a:p>
        </p:txBody>
      </p:sp>
    </p:spTree>
    <p:extLst>
      <p:ext uri="{BB962C8B-B14F-4D97-AF65-F5344CB8AC3E}">
        <p14:creationId xmlns:p14="http://schemas.microsoft.com/office/powerpoint/2010/main" val="152309122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71FDE-9D34-4DC3-A275-FFDB65B8A78B}"/>
              </a:ext>
            </a:extLst>
          </p:cNvPr>
          <p:cNvSpPr>
            <a:spLocks noGrp="1"/>
          </p:cNvSpPr>
          <p:nvPr>
            <p:ph type="title"/>
          </p:nvPr>
        </p:nvSpPr>
        <p:spPr/>
        <p:txBody>
          <a:bodyPr>
            <a:normAutofit/>
          </a:bodyPr>
          <a:lstStyle/>
          <a:p>
            <a:r>
              <a:rPr lang="nl-BE" sz="4000" dirty="0"/>
              <a:t>T</a:t>
            </a:r>
            <a:r>
              <a:rPr lang="en-GB" sz="4000" dirty="0"/>
              <a:t>he worker framework</a:t>
            </a:r>
          </a:p>
        </p:txBody>
      </p:sp>
      <p:sp>
        <p:nvSpPr>
          <p:cNvPr id="4" name="Content Placeholder 3">
            <a:extLst>
              <a:ext uri="{FF2B5EF4-FFF2-40B4-BE49-F238E27FC236}">
                <a16:creationId xmlns:a16="http://schemas.microsoft.com/office/drawing/2014/main" id="{EFABC5A8-1198-4E49-8D03-9247ED31A622}"/>
              </a:ext>
            </a:extLst>
          </p:cNvPr>
          <p:cNvSpPr>
            <a:spLocks noGrp="1"/>
          </p:cNvSpPr>
          <p:nvPr>
            <p:ph idx="1"/>
          </p:nvPr>
        </p:nvSpPr>
        <p:spPr>
          <a:xfrm>
            <a:off x="838200" y="1825624"/>
            <a:ext cx="10713098" cy="5032375"/>
          </a:xfrm>
        </p:spPr>
        <p:txBody>
          <a:bodyPr>
            <a:normAutofit/>
          </a:bodyPr>
          <a:lstStyle/>
          <a:p>
            <a:r>
              <a:rPr lang="en-GB" dirty="0"/>
              <a:t>Instead, you can use the “worker framework”</a:t>
            </a:r>
          </a:p>
          <a:p>
            <a:pPr lvl="1"/>
            <a:r>
              <a:rPr lang="en-GB" dirty="0"/>
              <a:t>Designed to handle many small jobs determined by a specific parameter set which is stored in a .csv file</a:t>
            </a:r>
          </a:p>
          <a:p>
            <a:r>
              <a:rPr lang="en-GB" dirty="0"/>
              <a:t>It will launch your many small jobs, but schedule them as one large job</a:t>
            </a:r>
          </a:p>
          <a:p>
            <a:r>
              <a:rPr lang="en-GB" dirty="0"/>
              <a:t>Parameter sweeps:</a:t>
            </a:r>
          </a:p>
          <a:p>
            <a:pPr lvl="1"/>
            <a:r>
              <a:rPr lang="en-GB" dirty="0"/>
              <a:t>E.g., run a simulation with a model with multiple free parameters for a range of values for each of these parameters</a:t>
            </a:r>
          </a:p>
          <a:p>
            <a:pPr lvl="1"/>
            <a:r>
              <a:rPr lang="en-GB" dirty="0"/>
              <a:t>Let’s run “process_parameters.py”</a:t>
            </a:r>
          </a:p>
          <a:p>
            <a:r>
              <a:rPr lang="en-GB" dirty="0"/>
              <a:t>Job arrays:</a:t>
            </a:r>
          </a:p>
          <a:p>
            <a:pPr lvl="1"/>
            <a:r>
              <a:rPr lang="en-GB" dirty="0"/>
              <a:t>E.g., fit a model on data from many participants (in isolation from each other)</a:t>
            </a:r>
          </a:p>
          <a:p>
            <a:pPr lvl="1"/>
            <a:r>
              <a:rPr lang="en-GB" dirty="0"/>
              <a:t>Let’s run “process_datasets.py”</a:t>
            </a:r>
          </a:p>
        </p:txBody>
      </p:sp>
    </p:spTree>
    <p:extLst>
      <p:ext uri="{BB962C8B-B14F-4D97-AF65-F5344CB8AC3E}">
        <p14:creationId xmlns:p14="http://schemas.microsoft.com/office/powerpoint/2010/main" val="6781396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71FDE-9D34-4DC3-A275-FFDB65B8A78B}"/>
              </a:ext>
            </a:extLst>
          </p:cNvPr>
          <p:cNvSpPr>
            <a:spLocks noGrp="1"/>
          </p:cNvSpPr>
          <p:nvPr>
            <p:ph type="title"/>
          </p:nvPr>
        </p:nvSpPr>
        <p:spPr/>
        <p:txBody>
          <a:bodyPr/>
          <a:lstStyle/>
          <a:p>
            <a:r>
              <a:rPr lang="en-GB" dirty="0"/>
              <a:t>What is UGent-HPC?</a:t>
            </a:r>
          </a:p>
        </p:txBody>
      </p:sp>
      <p:sp>
        <p:nvSpPr>
          <p:cNvPr id="3" name="Content Placeholder 2">
            <a:extLst>
              <a:ext uri="{FF2B5EF4-FFF2-40B4-BE49-F238E27FC236}">
                <a16:creationId xmlns:a16="http://schemas.microsoft.com/office/drawing/2014/main" id="{BAB0954D-FB50-48E1-90ED-F64C35FB94EE}"/>
              </a:ext>
            </a:extLst>
          </p:cNvPr>
          <p:cNvSpPr>
            <a:spLocks noGrp="1"/>
          </p:cNvSpPr>
          <p:nvPr>
            <p:ph idx="1"/>
          </p:nvPr>
        </p:nvSpPr>
        <p:spPr/>
        <p:txBody>
          <a:bodyPr/>
          <a:lstStyle/>
          <a:p>
            <a:r>
              <a:rPr lang="en-GB" dirty="0"/>
              <a:t>Collection of interconnected computers stored in racks</a:t>
            </a:r>
          </a:p>
          <a:p>
            <a:r>
              <a:rPr lang="en-GB" dirty="0"/>
              <a:t>Parallel-processing technology offering UGent researchers “extremely fast solutions for all their data processing needs”</a:t>
            </a:r>
          </a:p>
        </p:txBody>
      </p:sp>
      <p:pic>
        <p:nvPicPr>
          <p:cNvPr id="1026" name="Picture 2" descr="Infrastructure — HPC-UGent: scientific computing services, training &amp;amp;  support">
            <a:extLst>
              <a:ext uri="{FF2B5EF4-FFF2-40B4-BE49-F238E27FC236}">
                <a16:creationId xmlns:a16="http://schemas.microsoft.com/office/drawing/2014/main" id="{9354631C-404C-4CF5-8B27-711DA817A27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7039" y="3675231"/>
            <a:ext cx="3364290" cy="2240474"/>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B3263A54-8DD2-4C6D-A0C2-1F5A4849822D}"/>
              </a:ext>
            </a:extLst>
          </p:cNvPr>
          <p:cNvPicPr>
            <a:picLocks noChangeAspect="1"/>
          </p:cNvPicPr>
          <p:nvPr/>
        </p:nvPicPr>
        <p:blipFill rotWithShape="1">
          <a:blip r:embed="rId3"/>
          <a:srcRect l="52954" t="41899" r="2063" b="29797"/>
          <a:stretch/>
        </p:blipFill>
        <p:spPr>
          <a:xfrm>
            <a:off x="4360168" y="3586688"/>
            <a:ext cx="6830581" cy="2417561"/>
          </a:xfrm>
          <a:prstGeom prst="rect">
            <a:avLst/>
          </a:prstGeom>
        </p:spPr>
      </p:pic>
    </p:spTree>
    <p:extLst>
      <p:ext uri="{BB962C8B-B14F-4D97-AF65-F5344CB8AC3E}">
        <p14:creationId xmlns:p14="http://schemas.microsoft.com/office/powerpoint/2010/main" val="21798747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71FDE-9D34-4DC3-A275-FFDB65B8A78B}"/>
              </a:ext>
            </a:extLst>
          </p:cNvPr>
          <p:cNvSpPr>
            <a:spLocks noGrp="1"/>
          </p:cNvSpPr>
          <p:nvPr>
            <p:ph type="title"/>
          </p:nvPr>
        </p:nvSpPr>
        <p:spPr/>
        <p:txBody>
          <a:bodyPr/>
          <a:lstStyle/>
          <a:p>
            <a:r>
              <a:rPr lang="en-GB" dirty="0"/>
              <a:t>What is UGent-HPC?</a:t>
            </a:r>
          </a:p>
        </p:txBody>
      </p:sp>
      <p:pic>
        <p:nvPicPr>
          <p:cNvPr id="5" name="Content Placeholder 4">
            <a:extLst>
              <a:ext uri="{FF2B5EF4-FFF2-40B4-BE49-F238E27FC236}">
                <a16:creationId xmlns:a16="http://schemas.microsoft.com/office/drawing/2014/main" id="{FEBB1FFC-8933-474D-8A88-6EEED156775D}"/>
              </a:ext>
            </a:extLst>
          </p:cNvPr>
          <p:cNvPicPr>
            <a:picLocks noGrp="1" noChangeAspect="1"/>
          </p:cNvPicPr>
          <p:nvPr>
            <p:ph idx="1"/>
          </p:nvPr>
        </p:nvPicPr>
        <p:blipFill rotWithShape="1">
          <a:blip r:embed="rId3"/>
          <a:srcRect l="8041" t="30080" r="29776" b="25574"/>
          <a:stretch/>
        </p:blipFill>
        <p:spPr>
          <a:xfrm>
            <a:off x="696000" y="1690688"/>
            <a:ext cx="10800000" cy="4332319"/>
          </a:xfrm>
          <a:prstGeom prst="rect">
            <a:avLst/>
          </a:prstGeom>
        </p:spPr>
      </p:pic>
    </p:spTree>
    <p:extLst>
      <p:ext uri="{BB962C8B-B14F-4D97-AF65-F5344CB8AC3E}">
        <p14:creationId xmlns:p14="http://schemas.microsoft.com/office/powerpoint/2010/main" val="34750447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71FDE-9D34-4DC3-A275-FFDB65B8A78B}"/>
              </a:ext>
            </a:extLst>
          </p:cNvPr>
          <p:cNvSpPr>
            <a:spLocks noGrp="1"/>
          </p:cNvSpPr>
          <p:nvPr>
            <p:ph type="title"/>
          </p:nvPr>
        </p:nvSpPr>
        <p:spPr/>
        <p:txBody>
          <a:bodyPr>
            <a:normAutofit/>
          </a:bodyPr>
          <a:lstStyle/>
          <a:p>
            <a:r>
              <a:rPr lang="en-GB" sz="4000" dirty="0"/>
              <a:t>Is the HPC a solution for my computational needs?</a:t>
            </a:r>
          </a:p>
        </p:txBody>
      </p:sp>
      <p:sp>
        <p:nvSpPr>
          <p:cNvPr id="3" name="Content Placeholder 2">
            <a:extLst>
              <a:ext uri="{FF2B5EF4-FFF2-40B4-BE49-F238E27FC236}">
                <a16:creationId xmlns:a16="http://schemas.microsoft.com/office/drawing/2014/main" id="{BAB0954D-FB50-48E1-90ED-F64C35FB94EE}"/>
              </a:ext>
            </a:extLst>
          </p:cNvPr>
          <p:cNvSpPr>
            <a:spLocks noGrp="1"/>
          </p:cNvSpPr>
          <p:nvPr>
            <p:ph idx="1"/>
          </p:nvPr>
        </p:nvSpPr>
        <p:spPr/>
        <p:txBody>
          <a:bodyPr/>
          <a:lstStyle/>
          <a:p>
            <a:r>
              <a:rPr lang="en-GB" dirty="0"/>
              <a:t>Sequential program will take equally long on the HPC as on your desktop (as it will only use one core)</a:t>
            </a:r>
          </a:p>
          <a:p>
            <a:r>
              <a:rPr lang="en-GB" dirty="0"/>
              <a:t>Strength of HPC comes from its ability to run a huge number of programs in parallel without any user interaction</a:t>
            </a:r>
          </a:p>
          <a:p>
            <a:pPr lvl="1"/>
            <a:r>
              <a:rPr lang="en-GB" dirty="0"/>
              <a:t> “running in batch mode”</a:t>
            </a:r>
          </a:p>
          <a:p>
            <a:r>
              <a:rPr lang="en-GB" dirty="0"/>
              <a:t>HPC supports C/C++, Java, Python, MATLAB, R, …</a:t>
            </a:r>
          </a:p>
          <a:p>
            <a:endParaRPr lang="en-GB" dirty="0"/>
          </a:p>
        </p:txBody>
      </p:sp>
    </p:spTree>
    <p:extLst>
      <p:ext uri="{BB962C8B-B14F-4D97-AF65-F5344CB8AC3E}">
        <p14:creationId xmlns:p14="http://schemas.microsoft.com/office/powerpoint/2010/main" val="30562565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71FDE-9D34-4DC3-A275-FFDB65B8A78B}"/>
              </a:ext>
            </a:extLst>
          </p:cNvPr>
          <p:cNvSpPr>
            <a:spLocks noGrp="1"/>
          </p:cNvSpPr>
          <p:nvPr>
            <p:ph type="title"/>
          </p:nvPr>
        </p:nvSpPr>
        <p:spPr/>
        <p:txBody>
          <a:bodyPr>
            <a:normAutofit/>
          </a:bodyPr>
          <a:lstStyle/>
          <a:p>
            <a:r>
              <a:rPr lang="en-GB" sz="4000" dirty="0"/>
              <a:t>Typical HPC workflow</a:t>
            </a:r>
          </a:p>
        </p:txBody>
      </p:sp>
      <p:sp>
        <p:nvSpPr>
          <p:cNvPr id="3" name="Content Placeholder 2">
            <a:extLst>
              <a:ext uri="{FF2B5EF4-FFF2-40B4-BE49-F238E27FC236}">
                <a16:creationId xmlns:a16="http://schemas.microsoft.com/office/drawing/2014/main" id="{BAB0954D-FB50-48E1-90ED-F64C35FB94EE}"/>
              </a:ext>
            </a:extLst>
          </p:cNvPr>
          <p:cNvSpPr>
            <a:spLocks noGrp="1"/>
          </p:cNvSpPr>
          <p:nvPr>
            <p:ph idx="1"/>
          </p:nvPr>
        </p:nvSpPr>
        <p:spPr/>
        <p:txBody>
          <a:bodyPr>
            <a:normAutofit/>
          </a:bodyPr>
          <a:lstStyle/>
          <a:p>
            <a:pPr marL="0" indent="0">
              <a:buNone/>
            </a:pPr>
            <a:r>
              <a:rPr lang="en-GB" dirty="0"/>
              <a:t>1. Connect to the login nodes with SSH</a:t>
            </a:r>
          </a:p>
          <a:p>
            <a:pPr marL="0" indent="0">
              <a:buNone/>
            </a:pPr>
            <a:r>
              <a:rPr lang="en-GB" dirty="0"/>
              <a:t>2. Transfer your files to the cluster </a:t>
            </a:r>
          </a:p>
          <a:p>
            <a:pPr marL="0" indent="0">
              <a:buNone/>
            </a:pPr>
            <a:r>
              <a:rPr lang="en-GB" dirty="0"/>
              <a:t>3. Optional: compile your code and test it </a:t>
            </a:r>
          </a:p>
          <a:p>
            <a:pPr marL="0" indent="0">
              <a:buNone/>
            </a:pPr>
            <a:r>
              <a:rPr lang="en-GB" dirty="0"/>
              <a:t>4. Create a job script and submit your job</a:t>
            </a:r>
          </a:p>
          <a:p>
            <a:pPr marL="0" indent="0">
              <a:buNone/>
            </a:pPr>
            <a:r>
              <a:rPr lang="en-GB" dirty="0"/>
              <a:t>5. Wait while</a:t>
            </a:r>
          </a:p>
          <a:p>
            <a:pPr marL="457200" lvl="1" indent="0">
              <a:buNone/>
            </a:pPr>
            <a:r>
              <a:rPr lang="en-GB" dirty="0"/>
              <a:t>(a) Your job gets into the queue</a:t>
            </a:r>
          </a:p>
          <a:p>
            <a:pPr marL="457200" lvl="1" indent="0">
              <a:buNone/>
            </a:pPr>
            <a:r>
              <a:rPr lang="en-GB" dirty="0"/>
              <a:t>(b) Your job gets executed</a:t>
            </a:r>
          </a:p>
          <a:p>
            <a:pPr marL="457200" lvl="1" indent="0">
              <a:buNone/>
            </a:pPr>
            <a:r>
              <a:rPr lang="en-GB" dirty="0"/>
              <a:t>(c) Your job finishes</a:t>
            </a:r>
          </a:p>
          <a:p>
            <a:pPr marL="0" indent="0">
              <a:buNone/>
            </a:pPr>
            <a:r>
              <a:rPr lang="en-GB" dirty="0"/>
              <a:t>6. Download and study the results generated by your jobs</a:t>
            </a:r>
          </a:p>
        </p:txBody>
      </p:sp>
    </p:spTree>
    <p:extLst>
      <p:ext uri="{BB962C8B-B14F-4D97-AF65-F5344CB8AC3E}">
        <p14:creationId xmlns:p14="http://schemas.microsoft.com/office/powerpoint/2010/main" val="421984738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1995</TotalTime>
  <Words>4563</Words>
  <Application>Microsoft Office PowerPoint</Application>
  <PresentationFormat>Widescreen</PresentationFormat>
  <Paragraphs>382</Paragraphs>
  <Slides>59</Slides>
  <Notes>36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59</vt:i4>
      </vt:variant>
    </vt:vector>
  </HeadingPairs>
  <TitlesOfParts>
    <vt:vector size="63" baseType="lpstr">
      <vt:lpstr>Arial</vt:lpstr>
      <vt:lpstr>Calibri</vt:lpstr>
      <vt:lpstr>Calibri Light</vt:lpstr>
      <vt:lpstr>Office Theme</vt:lpstr>
      <vt:lpstr>Using the UGent-HPC infrastructure</vt:lpstr>
      <vt:lpstr>Table of contents</vt:lpstr>
      <vt:lpstr>Table of contents</vt:lpstr>
      <vt:lpstr>Introduction to HPC</vt:lpstr>
      <vt:lpstr>What is HPC?</vt:lpstr>
      <vt:lpstr>What is UGent-HPC?</vt:lpstr>
      <vt:lpstr>What is UGent-HPC?</vt:lpstr>
      <vt:lpstr>Is the HPC a solution for my computational needs?</vt:lpstr>
      <vt:lpstr>Typical HPC workflow</vt:lpstr>
      <vt:lpstr>Getting an HPC account</vt:lpstr>
      <vt:lpstr>Getting ready to request an account</vt:lpstr>
      <vt:lpstr>Getting ready to request an account</vt:lpstr>
      <vt:lpstr>Getting ready to request an account</vt:lpstr>
      <vt:lpstr>Getting ready to request an account</vt:lpstr>
      <vt:lpstr>Getting ready to request an account</vt:lpstr>
      <vt:lpstr>Getting ready to request an account</vt:lpstr>
      <vt:lpstr>Applying for the account</vt:lpstr>
      <vt:lpstr>Connecting to the HPC infrastructure</vt:lpstr>
      <vt:lpstr>First time connection to the HPC infrastructure</vt:lpstr>
      <vt:lpstr>First time connection to the HPC infrastructure</vt:lpstr>
      <vt:lpstr>First time connection to the HPC infrastructure</vt:lpstr>
      <vt:lpstr>First time connection to the HPC infrastructure</vt:lpstr>
      <vt:lpstr>First time connection to the HPC infrastructure</vt:lpstr>
      <vt:lpstr>First time connection to the HPC infrastructure</vt:lpstr>
      <vt:lpstr>First time connection to the HPC infrastructure</vt:lpstr>
      <vt:lpstr>First time connection to the HPC infrastructure</vt:lpstr>
      <vt:lpstr>First time connection to the HPC infrastructure</vt:lpstr>
      <vt:lpstr>Transfer files to/from the HPC</vt:lpstr>
      <vt:lpstr>Transfer files to/from the HPC</vt:lpstr>
      <vt:lpstr>Transfer files to/from the HPC</vt:lpstr>
      <vt:lpstr>Transfer files to/from the HPC</vt:lpstr>
      <vt:lpstr>Transfer files to/from the HPC</vt:lpstr>
      <vt:lpstr>Transfer files to/from the HPC</vt:lpstr>
      <vt:lpstr>Transfer files to/from the HPC</vt:lpstr>
      <vt:lpstr>Running batch jobs</vt:lpstr>
      <vt:lpstr>Running batch jobs</vt:lpstr>
      <vt:lpstr>Modules</vt:lpstr>
      <vt:lpstr>Modules</vt:lpstr>
      <vt:lpstr>Modules</vt:lpstr>
      <vt:lpstr>Getting system information about the HPC</vt:lpstr>
      <vt:lpstr>Defining and submitting your job</vt:lpstr>
      <vt:lpstr>Defining and submitting your job</vt:lpstr>
      <vt:lpstr>Defining and submitting your job</vt:lpstr>
      <vt:lpstr>Defining and submitting your job</vt:lpstr>
      <vt:lpstr>Fine-tuning job specifications</vt:lpstr>
      <vt:lpstr>How much resources do you need?</vt:lpstr>
      <vt:lpstr>How much resources do you need?</vt:lpstr>
      <vt:lpstr>Running interactive jobs</vt:lpstr>
      <vt:lpstr>Interactive jobs</vt:lpstr>
      <vt:lpstr>Interactive jobs</vt:lpstr>
      <vt:lpstr>Running jobs with Input/Output Data</vt:lpstr>
      <vt:lpstr>Where to store your data on the HPC</vt:lpstr>
      <vt:lpstr>Where to store your data on the HPC</vt:lpstr>
      <vt:lpstr>Virtual organizations</vt:lpstr>
      <vt:lpstr>Multi-job submission</vt:lpstr>
      <vt:lpstr>Why parallel programming?</vt:lpstr>
      <vt:lpstr>The worker framework</vt:lpstr>
      <vt:lpstr>The worker framework</vt:lpstr>
      <vt:lpstr>The worker framework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Running analyses on the UGent-HPC</dc:title>
  <dc:creator>Jonas Simoens</dc:creator>
  <cp:lastModifiedBy>Jonas Simoens</cp:lastModifiedBy>
  <cp:revision>58</cp:revision>
  <dcterms:created xsi:type="dcterms:W3CDTF">2021-09-14T13:13:58Z</dcterms:created>
  <dcterms:modified xsi:type="dcterms:W3CDTF">2022-12-13T15:07:27Z</dcterms:modified>
</cp:coreProperties>
</file>

<file path=docProps/thumbnail.jpeg>
</file>